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9"/>
  </p:notesMasterIdLst>
  <p:sldIdLst>
    <p:sldId id="706" r:id="rId3"/>
    <p:sldId id="704" r:id="rId4"/>
    <p:sldId id="489" r:id="rId5"/>
    <p:sldId id="588" r:id="rId6"/>
    <p:sldId id="590" r:id="rId7"/>
    <p:sldId id="591" r:id="rId8"/>
    <p:sldId id="735" r:id="rId9"/>
    <p:sldId id="737" r:id="rId10"/>
    <p:sldId id="592" r:id="rId11"/>
    <p:sldId id="593" r:id="rId12"/>
    <p:sldId id="736" r:id="rId13"/>
    <p:sldId id="594" r:id="rId14"/>
    <p:sldId id="734" r:id="rId15"/>
    <p:sldId id="595" r:id="rId16"/>
    <p:sldId id="596" r:id="rId17"/>
    <p:sldId id="690" r:id="rId18"/>
  </p:sldIdLst>
  <p:sldSz cx="12192000" cy="6858000"/>
  <p:notesSz cx="10018713" cy="6889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E6FF"/>
    <a:srgbClr val="3366FF"/>
    <a:srgbClr val="CC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6" autoAdjust="0"/>
    <p:restoredTop sz="94660"/>
  </p:normalViewPr>
  <p:slideViewPr>
    <p:cSldViewPr snapToGrid="0">
      <p:cViewPr varScale="1">
        <p:scale>
          <a:sx n="111" d="100"/>
          <a:sy n="111" d="100"/>
        </p:scale>
        <p:origin x="306" y="10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1813" cy="3460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75313" y="0"/>
            <a:ext cx="4341812" cy="346075"/>
          </a:xfrm>
          <a:prstGeom prst="rect">
            <a:avLst/>
          </a:prstGeom>
        </p:spPr>
        <p:txBody>
          <a:bodyPr vert="horz" lIns="91440" tIns="45720" rIns="91440" bIns="45720" rtlCol="0"/>
          <a:lstStyle>
            <a:lvl1pPr algn="r">
              <a:defRPr sz="1200"/>
            </a:lvl1pPr>
          </a:lstStyle>
          <a:p>
            <a:fld id="{49B3EAE9-91AD-4C17-872E-BCD6BFD236DD}" type="datetimeFigureOut">
              <a:rPr lang="en-GB" smtClean="0"/>
              <a:t>06/08/2024</a:t>
            </a:fld>
            <a:endParaRPr lang="en-GB"/>
          </a:p>
        </p:txBody>
      </p:sp>
      <p:sp>
        <p:nvSpPr>
          <p:cNvPr id="4" name="Slide Image Placeholder 3"/>
          <p:cNvSpPr>
            <a:spLocks noGrp="1" noRot="1" noChangeAspect="1"/>
          </p:cNvSpPr>
          <p:nvPr>
            <p:ph type="sldImg" idx="2"/>
          </p:nvPr>
        </p:nvSpPr>
        <p:spPr>
          <a:xfrm>
            <a:off x="2943225" y="862013"/>
            <a:ext cx="4132263" cy="2324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001713" y="3316288"/>
            <a:ext cx="8015287" cy="2713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3675"/>
            <a:ext cx="4341813" cy="3460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75313" y="6543675"/>
            <a:ext cx="4341812" cy="346075"/>
          </a:xfrm>
          <a:prstGeom prst="rect">
            <a:avLst/>
          </a:prstGeom>
        </p:spPr>
        <p:txBody>
          <a:bodyPr vert="horz" lIns="91440" tIns="45720" rIns="91440" bIns="45720" rtlCol="0" anchor="b"/>
          <a:lstStyle>
            <a:lvl1pPr algn="r">
              <a:defRPr sz="1200"/>
            </a:lvl1pPr>
          </a:lstStyle>
          <a:p>
            <a:fld id="{2A523A6A-238F-4A9F-A4EF-6471B8F10858}" type="slidenum">
              <a:rPr lang="en-GB" smtClean="0"/>
              <a:t>‹#›</a:t>
            </a:fld>
            <a:endParaRPr lang="en-GB"/>
          </a:p>
        </p:txBody>
      </p:sp>
    </p:spTree>
    <p:extLst>
      <p:ext uri="{BB962C8B-B14F-4D97-AF65-F5344CB8AC3E}">
        <p14:creationId xmlns:p14="http://schemas.microsoft.com/office/powerpoint/2010/main" val="425206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AA453-113C-AB4A-9069-2B3674B99C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909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BD5B-BF6E-4E23-8777-C053B93932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2229FD-5DDC-42F6-95F9-BAFE465F0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D3B2C1-CBED-4D98-8180-8D0450BB21D9}"/>
              </a:ext>
            </a:extLst>
          </p:cNvPr>
          <p:cNvSpPr>
            <a:spLocks noGrp="1"/>
          </p:cNvSpPr>
          <p:nvPr>
            <p:ph type="dt" sz="half" idx="10"/>
          </p:nvPr>
        </p:nvSpPr>
        <p:spPr/>
        <p:txBody>
          <a:bodyPr/>
          <a:lstStyle/>
          <a:p>
            <a:fld id="{EFA422FC-AB0B-4ED0-9F78-496B06BEEFF7}" type="datetime1">
              <a:rPr lang="en-GB" smtClean="0"/>
              <a:t>06/08/2024</a:t>
            </a:fld>
            <a:endParaRPr lang="en-GB"/>
          </a:p>
        </p:txBody>
      </p:sp>
      <p:sp>
        <p:nvSpPr>
          <p:cNvPr id="5" name="Footer Placeholder 4">
            <a:extLst>
              <a:ext uri="{FF2B5EF4-FFF2-40B4-BE49-F238E27FC236}">
                <a16:creationId xmlns:a16="http://schemas.microsoft.com/office/drawing/2014/main" id="{2AAE8158-A120-44A8-9254-B27F457DBD5A}"/>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64DF0A1B-A606-4EEF-90D8-D390362CCCE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98614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3C91-E5CF-445B-B43B-591546E9B0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2C79B4-2415-4F53-ADDA-672A2EFBF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4FD47-4ED6-4B01-A7DC-8F06AAFB339B}"/>
              </a:ext>
            </a:extLst>
          </p:cNvPr>
          <p:cNvSpPr>
            <a:spLocks noGrp="1"/>
          </p:cNvSpPr>
          <p:nvPr>
            <p:ph type="dt" sz="half" idx="10"/>
          </p:nvPr>
        </p:nvSpPr>
        <p:spPr/>
        <p:txBody>
          <a:bodyPr/>
          <a:lstStyle/>
          <a:p>
            <a:fld id="{3819D2CF-1AA4-4A05-885A-6C188B674F43}" type="datetime1">
              <a:rPr lang="en-GB" smtClean="0"/>
              <a:t>06/08/2024</a:t>
            </a:fld>
            <a:endParaRPr lang="en-GB"/>
          </a:p>
        </p:txBody>
      </p:sp>
      <p:sp>
        <p:nvSpPr>
          <p:cNvPr id="5" name="Footer Placeholder 4">
            <a:extLst>
              <a:ext uri="{FF2B5EF4-FFF2-40B4-BE49-F238E27FC236}">
                <a16:creationId xmlns:a16="http://schemas.microsoft.com/office/drawing/2014/main" id="{435D996C-4735-4EB1-AE4F-E512F5DC2471}"/>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F64957F2-26FF-4992-ADC3-7F34C1C42326}"/>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72958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D0D9-EAB7-4829-8315-8BDF275B51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97C4B8-BDD0-41B0-B7A6-691B834322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D8A821-9C81-460E-9844-897D9AEB6912}"/>
              </a:ext>
            </a:extLst>
          </p:cNvPr>
          <p:cNvSpPr>
            <a:spLocks noGrp="1"/>
          </p:cNvSpPr>
          <p:nvPr>
            <p:ph type="dt" sz="half" idx="10"/>
          </p:nvPr>
        </p:nvSpPr>
        <p:spPr/>
        <p:txBody>
          <a:bodyPr/>
          <a:lstStyle/>
          <a:p>
            <a:fld id="{E87EF474-F81F-4885-8273-201598AC8604}" type="datetime1">
              <a:rPr lang="en-GB" smtClean="0"/>
              <a:t>06/08/2024</a:t>
            </a:fld>
            <a:endParaRPr lang="en-GB"/>
          </a:p>
        </p:txBody>
      </p:sp>
      <p:sp>
        <p:nvSpPr>
          <p:cNvPr id="5" name="Footer Placeholder 4">
            <a:extLst>
              <a:ext uri="{FF2B5EF4-FFF2-40B4-BE49-F238E27FC236}">
                <a16:creationId xmlns:a16="http://schemas.microsoft.com/office/drawing/2014/main" id="{573BE010-3B00-46AC-8FF9-BF66C0F92725}"/>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D66BC7B6-BA56-4496-89FB-6E1FAFBE7C9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20115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0911-EEE1-45C6-9F22-15386DC4A0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0DED6A-EC3A-4CC6-93B2-26E28E409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052DE5-3F27-4087-BE63-D4E43C26F7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C99D9B-0372-47DF-A83A-CE2427AB9510}"/>
              </a:ext>
            </a:extLst>
          </p:cNvPr>
          <p:cNvSpPr>
            <a:spLocks noGrp="1"/>
          </p:cNvSpPr>
          <p:nvPr>
            <p:ph type="dt" sz="half" idx="10"/>
          </p:nvPr>
        </p:nvSpPr>
        <p:spPr/>
        <p:txBody>
          <a:bodyPr/>
          <a:lstStyle/>
          <a:p>
            <a:fld id="{0CE51E1F-C24C-4D80-A83E-8E894E292128}" type="datetime1">
              <a:rPr lang="en-GB" smtClean="0"/>
              <a:t>06/08/2024</a:t>
            </a:fld>
            <a:endParaRPr lang="en-GB"/>
          </a:p>
        </p:txBody>
      </p:sp>
      <p:sp>
        <p:nvSpPr>
          <p:cNvPr id="6" name="Footer Placeholder 5">
            <a:extLst>
              <a:ext uri="{FF2B5EF4-FFF2-40B4-BE49-F238E27FC236}">
                <a16:creationId xmlns:a16="http://schemas.microsoft.com/office/drawing/2014/main" id="{43804915-8683-4392-8339-1CF7F5DBADEA}"/>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95DA94E4-0467-4430-939C-D35F0539FBD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94446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6ACE-04EC-4FE4-BAD8-FB9D8D8B9D2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6FC8A1-2D40-4FAE-9782-22A030A2B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63035-A9A1-4DB8-83A6-CA2C663527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88B86A-F2FC-4C5F-92F7-E3B48E897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A22275-00C1-4D29-9FD5-7D8008C108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386857-ABF9-43B9-9895-B8842C985BF8}"/>
              </a:ext>
            </a:extLst>
          </p:cNvPr>
          <p:cNvSpPr>
            <a:spLocks noGrp="1"/>
          </p:cNvSpPr>
          <p:nvPr>
            <p:ph type="dt" sz="half" idx="10"/>
          </p:nvPr>
        </p:nvSpPr>
        <p:spPr/>
        <p:txBody>
          <a:bodyPr/>
          <a:lstStyle/>
          <a:p>
            <a:fld id="{C03EE19B-286E-40C4-889A-0CEC48FDCEFD}" type="datetime1">
              <a:rPr lang="en-GB" smtClean="0"/>
              <a:t>06/08/2024</a:t>
            </a:fld>
            <a:endParaRPr lang="en-GB"/>
          </a:p>
        </p:txBody>
      </p:sp>
      <p:sp>
        <p:nvSpPr>
          <p:cNvPr id="8" name="Footer Placeholder 7">
            <a:extLst>
              <a:ext uri="{FF2B5EF4-FFF2-40B4-BE49-F238E27FC236}">
                <a16:creationId xmlns:a16="http://schemas.microsoft.com/office/drawing/2014/main" id="{D78F9229-AB55-4CA5-B19F-2F8BC08F5C1B}"/>
              </a:ext>
            </a:extLst>
          </p:cNvPr>
          <p:cNvSpPr>
            <a:spLocks noGrp="1"/>
          </p:cNvSpPr>
          <p:nvPr>
            <p:ph type="ftr" sz="quarter" idx="11"/>
          </p:nvPr>
        </p:nvSpPr>
        <p:spPr/>
        <p:txBody>
          <a:bodyPr/>
          <a:lstStyle/>
          <a:p>
            <a:r>
              <a:rPr lang="en-GB"/>
              <a:t>Playback Learning Academy</a:t>
            </a:r>
          </a:p>
        </p:txBody>
      </p:sp>
      <p:sp>
        <p:nvSpPr>
          <p:cNvPr id="9" name="Slide Number Placeholder 8">
            <a:extLst>
              <a:ext uri="{FF2B5EF4-FFF2-40B4-BE49-F238E27FC236}">
                <a16:creationId xmlns:a16="http://schemas.microsoft.com/office/drawing/2014/main" id="{705095FD-392A-4AE1-A335-6B0F65A3E109}"/>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2347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3415-5339-4854-B945-396E2F98E6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FD9C6-7BCB-462B-B810-AC0EB31CE051}"/>
              </a:ext>
            </a:extLst>
          </p:cNvPr>
          <p:cNvSpPr>
            <a:spLocks noGrp="1"/>
          </p:cNvSpPr>
          <p:nvPr>
            <p:ph type="dt" sz="half" idx="10"/>
          </p:nvPr>
        </p:nvSpPr>
        <p:spPr/>
        <p:txBody>
          <a:bodyPr/>
          <a:lstStyle/>
          <a:p>
            <a:fld id="{93F46EEA-0314-4EFD-9373-79F32F35CACD}" type="datetime1">
              <a:rPr lang="en-GB" smtClean="0"/>
              <a:t>06/08/2024</a:t>
            </a:fld>
            <a:endParaRPr lang="en-GB"/>
          </a:p>
        </p:txBody>
      </p:sp>
      <p:sp>
        <p:nvSpPr>
          <p:cNvPr id="4" name="Footer Placeholder 3">
            <a:extLst>
              <a:ext uri="{FF2B5EF4-FFF2-40B4-BE49-F238E27FC236}">
                <a16:creationId xmlns:a16="http://schemas.microsoft.com/office/drawing/2014/main" id="{03DFE00E-5EB4-4C72-96D3-F7DA93627FD8}"/>
              </a:ext>
            </a:extLst>
          </p:cNvPr>
          <p:cNvSpPr>
            <a:spLocks noGrp="1"/>
          </p:cNvSpPr>
          <p:nvPr>
            <p:ph type="ftr" sz="quarter" idx="11"/>
          </p:nvPr>
        </p:nvSpPr>
        <p:spPr/>
        <p:txBody>
          <a:bodyPr/>
          <a:lstStyle/>
          <a:p>
            <a:r>
              <a:rPr lang="en-GB"/>
              <a:t>Playback Learning Academy</a:t>
            </a:r>
          </a:p>
        </p:txBody>
      </p:sp>
      <p:sp>
        <p:nvSpPr>
          <p:cNvPr id="5" name="Slide Number Placeholder 4">
            <a:extLst>
              <a:ext uri="{FF2B5EF4-FFF2-40B4-BE49-F238E27FC236}">
                <a16:creationId xmlns:a16="http://schemas.microsoft.com/office/drawing/2014/main" id="{72C99104-2881-4BD6-B8B3-381C5497FF72}"/>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50347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08A27-A42C-4F02-BDB7-E01C57213DE1}"/>
              </a:ext>
            </a:extLst>
          </p:cNvPr>
          <p:cNvSpPr>
            <a:spLocks noGrp="1"/>
          </p:cNvSpPr>
          <p:nvPr>
            <p:ph type="dt" sz="half" idx="10"/>
          </p:nvPr>
        </p:nvSpPr>
        <p:spPr/>
        <p:txBody>
          <a:bodyPr/>
          <a:lstStyle/>
          <a:p>
            <a:fld id="{4090A6B5-8C4C-41BC-9B70-B2C86F987BD5}" type="datetime1">
              <a:rPr lang="en-GB" smtClean="0"/>
              <a:t>06/08/2024</a:t>
            </a:fld>
            <a:endParaRPr lang="en-GB"/>
          </a:p>
        </p:txBody>
      </p:sp>
      <p:sp>
        <p:nvSpPr>
          <p:cNvPr id="3" name="Footer Placeholder 2">
            <a:extLst>
              <a:ext uri="{FF2B5EF4-FFF2-40B4-BE49-F238E27FC236}">
                <a16:creationId xmlns:a16="http://schemas.microsoft.com/office/drawing/2014/main" id="{02EEFE1F-CF57-4378-8B7E-CDA9A45D42F3}"/>
              </a:ext>
            </a:extLst>
          </p:cNvPr>
          <p:cNvSpPr>
            <a:spLocks noGrp="1"/>
          </p:cNvSpPr>
          <p:nvPr>
            <p:ph type="ftr" sz="quarter" idx="11"/>
          </p:nvPr>
        </p:nvSpPr>
        <p:spPr/>
        <p:txBody>
          <a:bodyPr/>
          <a:lstStyle/>
          <a:p>
            <a:r>
              <a:rPr lang="en-GB"/>
              <a:t>Playback Learning Academy</a:t>
            </a:r>
          </a:p>
        </p:txBody>
      </p:sp>
      <p:sp>
        <p:nvSpPr>
          <p:cNvPr id="4" name="Slide Number Placeholder 3">
            <a:extLst>
              <a:ext uri="{FF2B5EF4-FFF2-40B4-BE49-F238E27FC236}">
                <a16:creationId xmlns:a16="http://schemas.microsoft.com/office/drawing/2014/main" id="{7B5AC6A5-2F84-4225-948B-5C3C7AC6264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146921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348F-CC13-4DA8-BA3A-1393D8AD6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887D0-6249-479B-BB66-73540E22D6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F16D0D-36D3-4EFE-B7BD-67A08F4EB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55EF94-A767-41E5-97F4-804BFBD3D597}"/>
              </a:ext>
            </a:extLst>
          </p:cNvPr>
          <p:cNvSpPr>
            <a:spLocks noGrp="1"/>
          </p:cNvSpPr>
          <p:nvPr>
            <p:ph type="dt" sz="half" idx="10"/>
          </p:nvPr>
        </p:nvSpPr>
        <p:spPr/>
        <p:txBody>
          <a:bodyPr/>
          <a:lstStyle/>
          <a:p>
            <a:fld id="{5E4E8C85-A848-4CA7-BDB7-025BBE8D5097}" type="datetime1">
              <a:rPr lang="en-GB" smtClean="0"/>
              <a:t>06/08/2024</a:t>
            </a:fld>
            <a:endParaRPr lang="en-GB"/>
          </a:p>
        </p:txBody>
      </p:sp>
      <p:sp>
        <p:nvSpPr>
          <p:cNvPr id="6" name="Footer Placeholder 5">
            <a:extLst>
              <a:ext uri="{FF2B5EF4-FFF2-40B4-BE49-F238E27FC236}">
                <a16:creationId xmlns:a16="http://schemas.microsoft.com/office/drawing/2014/main" id="{1AC972AF-2CF6-4691-92F6-0C8CBA38148A}"/>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83721339-A12B-4A78-B609-68E2DB147333}"/>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19984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D9BA-AF7F-4DF0-B760-6BEAD21CCF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B95916-96B5-4B2A-9D01-37A6D737BD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646E75-5419-42C2-81B5-73F5263F2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7239A6-D6B6-417D-8180-303DAECD2148}"/>
              </a:ext>
            </a:extLst>
          </p:cNvPr>
          <p:cNvSpPr>
            <a:spLocks noGrp="1"/>
          </p:cNvSpPr>
          <p:nvPr>
            <p:ph type="dt" sz="half" idx="10"/>
          </p:nvPr>
        </p:nvSpPr>
        <p:spPr/>
        <p:txBody>
          <a:bodyPr/>
          <a:lstStyle/>
          <a:p>
            <a:fld id="{C357561B-DADC-4EFA-9342-6975634497E3}" type="datetime1">
              <a:rPr lang="en-GB" smtClean="0"/>
              <a:t>06/08/2024</a:t>
            </a:fld>
            <a:endParaRPr lang="en-GB"/>
          </a:p>
        </p:txBody>
      </p:sp>
      <p:sp>
        <p:nvSpPr>
          <p:cNvPr id="6" name="Footer Placeholder 5">
            <a:extLst>
              <a:ext uri="{FF2B5EF4-FFF2-40B4-BE49-F238E27FC236}">
                <a16:creationId xmlns:a16="http://schemas.microsoft.com/office/drawing/2014/main" id="{FB847895-A6A1-4065-9FE8-53702A5063B9}"/>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D42B98B7-33F4-435A-A8F1-94398EB65C40}"/>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70666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F3D5-D617-48E1-A748-F1539DBE39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6A3BF5-93BC-4555-9F8A-871289B3A9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BBB2E6-6F7C-4D50-AC0F-6A54F538AA7C}"/>
              </a:ext>
            </a:extLst>
          </p:cNvPr>
          <p:cNvSpPr>
            <a:spLocks noGrp="1"/>
          </p:cNvSpPr>
          <p:nvPr>
            <p:ph type="dt" sz="half" idx="10"/>
          </p:nvPr>
        </p:nvSpPr>
        <p:spPr/>
        <p:txBody>
          <a:bodyPr/>
          <a:lstStyle/>
          <a:p>
            <a:fld id="{ED2A1AB5-B51C-46EB-A782-E778F0D6F9E6}" type="datetime1">
              <a:rPr lang="en-GB" smtClean="0"/>
              <a:t>06/08/2024</a:t>
            </a:fld>
            <a:endParaRPr lang="en-GB"/>
          </a:p>
        </p:txBody>
      </p:sp>
      <p:sp>
        <p:nvSpPr>
          <p:cNvPr id="5" name="Footer Placeholder 4">
            <a:extLst>
              <a:ext uri="{FF2B5EF4-FFF2-40B4-BE49-F238E27FC236}">
                <a16:creationId xmlns:a16="http://schemas.microsoft.com/office/drawing/2014/main" id="{76D4E3D5-28D2-457F-9FBB-5E78B35FB701}"/>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31AD9428-D85C-4DA7-94CC-C2ED2AB5635C}"/>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51052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7A8FDF-4AD6-4530-B29B-A5E61C063D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18ECAF-70A3-42A6-8425-876DA5F3E9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F3D98A-ED03-48D2-96D6-02E1463BCA0A}"/>
              </a:ext>
            </a:extLst>
          </p:cNvPr>
          <p:cNvSpPr>
            <a:spLocks noGrp="1"/>
          </p:cNvSpPr>
          <p:nvPr>
            <p:ph type="dt" sz="half" idx="10"/>
          </p:nvPr>
        </p:nvSpPr>
        <p:spPr/>
        <p:txBody>
          <a:bodyPr/>
          <a:lstStyle/>
          <a:p>
            <a:fld id="{1C074A61-53D1-4152-A129-6A903D443044}" type="datetime1">
              <a:rPr lang="en-GB" smtClean="0"/>
              <a:t>06/08/2024</a:t>
            </a:fld>
            <a:endParaRPr lang="en-GB"/>
          </a:p>
        </p:txBody>
      </p:sp>
      <p:sp>
        <p:nvSpPr>
          <p:cNvPr id="5" name="Footer Placeholder 4">
            <a:extLst>
              <a:ext uri="{FF2B5EF4-FFF2-40B4-BE49-F238E27FC236}">
                <a16:creationId xmlns:a16="http://schemas.microsoft.com/office/drawing/2014/main" id="{E59FAFCE-FCA9-48B7-B14A-78AC9761417A}"/>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95C70B34-6FA8-4C40-A55D-D8E2DFE5669F}"/>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837196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52D67-6876-2D45-91C5-2A3A7456DF7B}"/>
              </a:ext>
            </a:extLst>
          </p:cNvPr>
          <p:cNvPicPr>
            <a:picLocks noChangeAspect="1"/>
          </p:cNvPicPr>
          <p:nvPr userDrawn="1"/>
        </p:nvPicPr>
        <p:blipFill>
          <a:blip r:embed="rId2"/>
          <a:stretch>
            <a:fillRect/>
          </a:stretch>
        </p:blipFill>
        <p:spPr>
          <a:xfrm>
            <a:off x="8772797" y="5822950"/>
            <a:ext cx="2780197" cy="788668"/>
          </a:xfrm>
          <a:prstGeom prst="rect">
            <a:avLst/>
          </a:prstGeom>
        </p:spPr>
      </p:pic>
      <p:sp>
        <p:nvSpPr>
          <p:cNvPr id="6" name="Rectangle 5">
            <a:extLst>
              <a:ext uri="{FF2B5EF4-FFF2-40B4-BE49-F238E27FC236}">
                <a16:creationId xmlns:a16="http://schemas.microsoft.com/office/drawing/2014/main" id="{55ACE5B7-03EE-3046-980B-5FAE69081CB0}"/>
              </a:ext>
            </a:extLst>
          </p:cNvPr>
          <p:cNvSpPr/>
          <p:nvPr userDrawn="1"/>
        </p:nvSpPr>
        <p:spPr>
          <a:xfrm>
            <a:off x="0" y="3294"/>
            <a:ext cx="12192000" cy="369332"/>
          </a:xfrm>
          <a:prstGeom prst="rect">
            <a:avLst/>
          </a:prstGeom>
          <a:solidFill>
            <a:schemeClr val="tx1"/>
          </a:solidFill>
        </p:spPr>
        <p:txBody>
          <a:bodyPr wrap="square">
            <a:spAutoFit/>
          </a:bodyPr>
          <a:lstStyle/>
          <a:p>
            <a:pPr algn="ctr"/>
            <a:r>
              <a:rPr lang="en-GB" spc="300" dirty="0">
                <a:solidFill>
                  <a:schemeClr val="bg1"/>
                </a:solidFill>
                <a:effectLst/>
                <a:latin typeface="+mj-lt"/>
              </a:rPr>
              <a:t>PLA</a:t>
            </a:r>
            <a:r>
              <a:rPr lang="en-GB" spc="300" dirty="0">
                <a:solidFill>
                  <a:srgbClr val="5BC5F2"/>
                </a:solidFill>
                <a:effectLst/>
                <a:latin typeface="+mj-lt"/>
              </a:rPr>
              <a:t>Y</a:t>
            </a:r>
            <a:r>
              <a:rPr lang="en-GB" spc="300" dirty="0">
                <a:solidFill>
                  <a:schemeClr val="bg1"/>
                </a:solidFill>
                <a:effectLst/>
                <a:latin typeface="+mj-lt"/>
              </a:rPr>
              <a:t>BACK LEARNING </a:t>
            </a:r>
            <a:r>
              <a:rPr lang="en-GB" dirty="0">
                <a:solidFill>
                  <a:schemeClr val="bg1"/>
                </a:solidFill>
                <a:effectLst/>
                <a:latin typeface="Frutiger LT 55 Roman" panose="020B0602020204020204" pitchFamily="34" charset="0"/>
              </a:rPr>
              <a:t> </a:t>
            </a:r>
          </a:p>
        </p:txBody>
      </p:sp>
      <p:sp>
        <p:nvSpPr>
          <p:cNvPr id="7" name="Rectangle 6">
            <a:extLst>
              <a:ext uri="{FF2B5EF4-FFF2-40B4-BE49-F238E27FC236}">
                <a16:creationId xmlns:a16="http://schemas.microsoft.com/office/drawing/2014/main" id="{12261B58-011E-6942-9E8F-089CDA0A18D0}"/>
              </a:ext>
            </a:extLst>
          </p:cNvPr>
          <p:cNvSpPr/>
          <p:nvPr userDrawn="1"/>
        </p:nvSpPr>
        <p:spPr>
          <a:xfrm>
            <a:off x="365760" y="5883958"/>
            <a:ext cx="7782560" cy="523220"/>
          </a:xfrm>
          <a:prstGeom prst="rect">
            <a:avLst/>
          </a:prstGeom>
        </p:spPr>
        <p:txBody>
          <a:bodyPr wrap="square">
            <a:spAutoFit/>
          </a:bodyPr>
          <a:lstStyle/>
          <a:p>
            <a:r>
              <a:rPr lang="en-GB" sz="1400" b="1" dirty="0">
                <a:solidFill>
                  <a:srgbClr val="283583"/>
                </a:solidFill>
                <a:effectLst/>
                <a:latin typeface="+mn-lt"/>
              </a:rPr>
              <a:t>Contact:</a:t>
            </a:r>
            <a:r>
              <a:rPr lang="en-GB" sz="1400" dirty="0">
                <a:solidFill>
                  <a:srgbClr val="283583"/>
                </a:solidFill>
                <a:effectLst/>
                <a:latin typeface="+mn-lt"/>
              </a:rPr>
              <a:t> Liz Fitzpatrick, FRSA, CE,   </a:t>
            </a:r>
            <a:r>
              <a:rPr lang="en-GB" sz="1400" b="1" dirty="0">
                <a:solidFill>
                  <a:srgbClr val="283583"/>
                </a:solidFill>
                <a:effectLst/>
                <a:latin typeface="+mn-lt"/>
              </a:rPr>
              <a:t>M:</a:t>
            </a:r>
            <a:r>
              <a:rPr lang="en-GB" sz="1400" dirty="0">
                <a:solidFill>
                  <a:srgbClr val="283583"/>
                </a:solidFill>
                <a:effectLst/>
                <a:latin typeface="+mn-lt"/>
              </a:rPr>
              <a:t> 07515346084</a:t>
            </a:r>
            <a:r>
              <a:rPr lang="en-GB" sz="1400" b="1" dirty="0">
                <a:solidFill>
                  <a:srgbClr val="283583"/>
                </a:solidFill>
                <a:effectLst/>
                <a:latin typeface="+mn-lt"/>
              </a:rPr>
              <a:t>  T:</a:t>
            </a:r>
            <a:r>
              <a:rPr lang="en-GB" sz="1400" dirty="0">
                <a:solidFill>
                  <a:srgbClr val="283583"/>
                </a:solidFill>
                <a:effectLst/>
                <a:latin typeface="+mn-lt"/>
              </a:rPr>
              <a:t> 01314535514   </a:t>
            </a:r>
            <a:br>
              <a:rPr lang="en-GB" sz="1400" dirty="0">
                <a:solidFill>
                  <a:srgbClr val="283583"/>
                </a:solidFill>
                <a:effectLst/>
                <a:latin typeface="+mn-lt"/>
              </a:rPr>
            </a:br>
            <a:r>
              <a:rPr lang="en-GB" sz="1400" b="1" dirty="0">
                <a:solidFill>
                  <a:srgbClr val="283583"/>
                </a:solidFill>
                <a:effectLst/>
                <a:latin typeface="+mn-lt"/>
              </a:rPr>
              <a:t>E:</a:t>
            </a:r>
            <a:r>
              <a:rPr lang="en-GB" sz="1400" dirty="0">
                <a:solidFill>
                  <a:srgbClr val="283583"/>
                </a:solidFill>
                <a:effectLst/>
                <a:latin typeface="+mn-lt"/>
              </a:rPr>
              <a:t> lizfitzpatrick@playbackice.com</a:t>
            </a:r>
          </a:p>
        </p:txBody>
      </p:sp>
    </p:spTree>
    <p:extLst>
      <p:ext uri="{BB962C8B-B14F-4D97-AF65-F5344CB8AC3E}">
        <p14:creationId xmlns:p14="http://schemas.microsoft.com/office/powerpoint/2010/main" val="3778311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75B6D-D5C6-F146-939F-B09C49A818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CFAB5F-39A8-7440-A6E2-7B6A86A21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DB6E3F-3B02-0F40-9E3B-9074BF318FF4}"/>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5" name="Footer Placeholder 4">
            <a:extLst>
              <a:ext uri="{FF2B5EF4-FFF2-40B4-BE49-F238E27FC236}">
                <a16:creationId xmlns:a16="http://schemas.microsoft.com/office/drawing/2014/main" id="{CF699333-9747-D148-9C25-CC70AB070B7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4BBD80-5079-CB47-9F7D-F67BAA46C06B}"/>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198788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06C6-6674-2144-A4AE-0B3DFB471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AD6FB-4260-E24C-A180-D64BC0C12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3A85-3C7A-C54F-8BD2-D49FAF8465B8}"/>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5" name="Footer Placeholder 4">
            <a:extLst>
              <a:ext uri="{FF2B5EF4-FFF2-40B4-BE49-F238E27FC236}">
                <a16:creationId xmlns:a16="http://schemas.microsoft.com/office/drawing/2014/main" id="{A2FD0D4D-555B-A443-9C9F-ADA207458F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FC7D82-C1D4-D94A-97E1-55601D941BF6}"/>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28273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FEB4-1A7D-C647-A870-9D114B9BE4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7964C0-8FE3-D34E-AE07-EFCB8465C3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2D2A9-BE95-3A4C-8DD7-84076E053DFE}"/>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5" name="Footer Placeholder 4">
            <a:extLst>
              <a:ext uri="{FF2B5EF4-FFF2-40B4-BE49-F238E27FC236}">
                <a16:creationId xmlns:a16="http://schemas.microsoft.com/office/drawing/2014/main" id="{78C06664-4B34-8243-85FA-3DA1FCB0AC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AEACE3-43CA-2648-9F15-5B281248863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064502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9801-0926-7C4A-975F-272C45B769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2361D5-B77D-9441-86B4-3042BF647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C3C9C-3888-5C44-AA0C-6D83033D3E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56FC5-696F-0540-B12A-1618371E7229}"/>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6" name="Footer Placeholder 5">
            <a:extLst>
              <a:ext uri="{FF2B5EF4-FFF2-40B4-BE49-F238E27FC236}">
                <a16:creationId xmlns:a16="http://schemas.microsoft.com/office/drawing/2014/main" id="{65523E75-1D58-F241-9AD7-67296CE4061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10C265-BB68-5648-A6FD-34F668C8ACF1}"/>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829815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C9B9-0E16-A54C-9B1B-6BD560AE58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001C8C-BAEC-A64D-BEBC-A321E9719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239BC3-442D-1B42-8D2F-8B9922B608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57E853-90C5-E449-9ACF-70634FE0D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3B0985-760F-1741-BC32-066B7B2B1A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8A7E58-8691-9345-BC2B-1340799A1F80}"/>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8" name="Footer Placeholder 7">
            <a:extLst>
              <a:ext uri="{FF2B5EF4-FFF2-40B4-BE49-F238E27FC236}">
                <a16:creationId xmlns:a16="http://schemas.microsoft.com/office/drawing/2014/main" id="{A58EF9FE-7323-ED44-8D73-9146F77C2DB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0D76D87-A8E1-CD4F-9B23-8D20EC92AF7A}"/>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571749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2351-BE15-0147-B663-5365F73781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D0226-5B9E-2D4F-8931-BA7E06DF4374}"/>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4" name="Footer Placeholder 3">
            <a:extLst>
              <a:ext uri="{FF2B5EF4-FFF2-40B4-BE49-F238E27FC236}">
                <a16:creationId xmlns:a16="http://schemas.microsoft.com/office/drawing/2014/main" id="{DEBA620C-8ED9-F440-A439-0D2881898B6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D6092A-EC40-2045-A11F-10B31AEB466F}"/>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776632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BD0F9-C6FE-7545-BFBC-4D9F1BEA2C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2AFD77-4829-6B49-B292-07F3C47D0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36E261-8536-654D-BD17-74E17EF9E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0C78F-12FC-2742-8EDC-8B7576DAFA3F}"/>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6" name="Footer Placeholder 5">
            <a:extLst>
              <a:ext uri="{FF2B5EF4-FFF2-40B4-BE49-F238E27FC236}">
                <a16:creationId xmlns:a16="http://schemas.microsoft.com/office/drawing/2014/main" id="{21C06C0F-73EF-9540-9478-EC514C255F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18383EA-5E4A-BD46-9EA0-AB099B539455}"/>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616918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AB7A-C919-784A-80A3-A8062EEE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DDE38-F470-6443-89D5-73F8E29B2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E004F2A-7FB4-7640-908D-66E248D8B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18984-9FEA-9245-AFB6-0FBE9F8780F7}"/>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6" name="Footer Placeholder 5">
            <a:extLst>
              <a:ext uri="{FF2B5EF4-FFF2-40B4-BE49-F238E27FC236}">
                <a16:creationId xmlns:a16="http://schemas.microsoft.com/office/drawing/2014/main" id="{CF62734F-0585-7F45-9156-CF50FE76109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A1C390D-6E4C-2949-9894-95AF8D67B612}"/>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062121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7435-E51A-7B4A-83EB-0C65F946E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81D8E-EB2C-0747-8C80-6EF23FA94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318B24-B87F-2B44-B2CD-16B4CA46224C}"/>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5" name="Footer Placeholder 4">
            <a:extLst>
              <a:ext uri="{FF2B5EF4-FFF2-40B4-BE49-F238E27FC236}">
                <a16:creationId xmlns:a16="http://schemas.microsoft.com/office/drawing/2014/main" id="{0807DB3D-B3FC-7C49-A68D-778FF20AFF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80E5A-1CFE-A24A-BA76-8506471C2DD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16048176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6E953-4452-DC45-A984-4062027417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C9770F-4ADA-1E4B-94A3-598262FB27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4C717-ABC3-A147-AD65-6795A61D7600}"/>
              </a:ext>
            </a:extLst>
          </p:cNvPr>
          <p:cNvSpPr>
            <a:spLocks noGrp="1"/>
          </p:cNvSpPr>
          <p:nvPr>
            <p:ph type="dt" sz="half" idx="10"/>
          </p:nvPr>
        </p:nvSpPr>
        <p:spPr/>
        <p:txBody>
          <a:bodyPr/>
          <a:lstStyle/>
          <a:p>
            <a:fld id="{2CCCED24-56A5-A44D-A977-F791F95C1264}" type="datetimeFigureOut">
              <a:rPr lang="en-US" smtClean="0"/>
              <a:t>8/6/2024</a:t>
            </a:fld>
            <a:endParaRPr lang="en-US" dirty="0"/>
          </a:p>
        </p:txBody>
      </p:sp>
      <p:sp>
        <p:nvSpPr>
          <p:cNvPr id="5" name="Footer Placeholder 4">
            <a:extLst>
              <a:ext uri="{FF2B5EF4-FFF2-40B4-BE49-F238E27FC236}">
                <a16:creationId xmlns:a16="http://schemas.microsoft.com/office/drawing/2014/main" id="{D66D7147-0B1B-4646-A5A4-657EC9EAAB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8A203B-7BEA-CA49-9D79-6C411464C6A9}"/>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085081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52007-DF8B-4A22-9BBC-3995C86EA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CA9AFE-9AFE-456E-9463-570E620859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FED44D-262B-47D3-9A54-A97677699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BF3260-4616-48F0-A788-755E50455AEA}" type="datetime1">
              <a:rPr lang="en-GB" smtClean="0"/>
              <a:t>06/08/2024</a:t>
            </a:fld>
            <a:endParaRPr lang="en-GB"/>
          </a:p>
        </p:txBody>
      </p:sp>
      <p:sp>
        <p:nvSpPr>
          <p:cNvPr id="5" name="Footer Placeholder 4">
            <a:extLst>
              <a:ext uri="{FF2B5EF4-FFF2-40B4-BE49-F238E27FC236}">
                <a16:creationId xmlns:a16="http://schemas.microsoft.com/office/drawing/2014/main" id="{533284CF-34C6-4030-8AA0-83875A1CAC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Playback Learning Academy</a:t>
            </a:r>
          </a:p>
        </p:txBody>
      </p:sp>
      <p:sp>
        <p:nvSpPr>
          <p:cNvPr id="6" name="Slide Number Placeholder 5">
            <a:extLst>
              <a:ext uri="{FF2B5EF4-FFF2-40B4-BE49-F238E27FC236}">
                <a16:creationId xmlns:a16="http://schemas.microsoft.com/office/drawing/2014/main" id="{15719B68-BE59-4145-83D9-46D938821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5A78D-0F19-4ECD-8119-37B624B48B04}" type="slidenum">
              <a:rPr lang="en-GB" smtClean="0"/>
              <a:t>‹#›</a:t>
            </a:fld>
            <a:endParaRPr lang="en-GB"/>
          </a:p>
        </p:txBody>
      </p:sp>
    </p:spTree>
    <p:extLst>
      <p:ext uri="{BB962C8B-B14F-4D97-AF65-F5344CB8AC3E}">
        <p14:creationId xmlns:p14="http://schemas.microsoft.com/office/powerpoint/2010/main" val="208946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77DDC-C7A4-B843-BBD1-054A192D8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DD7414-493F-0A46-A327-D185160FD7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D790-A2E8-7340-90E4-82C937D51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CED24-56A5-A44D-A977-F791F95C1264}" type="datetimeFigureOut">
              <a:rPr lang="en-US" smtClean="0"/>
              <a:t>8/6/2024</a:t>
            </a:fld>
            <a:endParaRPr lang="en-US" dirty="0"/>
          </a:p>
        </p:txBody>
      </p:sp>
      <p:sp>
        <p:nvSpPr>
          <p:cNvPr id="5" name="Footer Placeholder 4">
            <a:extLst>
              <a:ext uri="{FF2B5EF4-FFF2-40B4-BE49-F238E27FC236}">
                <a16:creationId xmlns:a16="http://schemas.microsoft.com/office/drawing/2014/main" id="{55398A94-2353-4347-9677-7FB9304F43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988BB27-DBA8-2244-B8FE-2A63AE2F31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0A532-C719-A542-A09C-5C65420FBBB4}" type="slidenum">
              <a:rPr lang="en-US" smtClean="0"/>
              <a:t>‹#›</a:t>
            </a:fld>
            <a:endParaRPr lang="en-US" dirty="0"/>
          </a:p>
        </p:txBody>
      </p:sp>
    </p:spTree>
    <p:extLst>
      <p:ext uri="{BB962C8B-B14F-4D97-AF65-F5344CB8AC3E}">
        <p14:creationId xmlns:p14="http://schemas.microsoft.com/office/powerpoint/2010/main" val="26578549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8320EA-F85E-4C46-9684-0191647FBC21}"/>
              </a:ext>
            </a:extLst>
          </p:cNvPr>
          <p:cNvSpPr/>
          <p:nvPr/>
        </p:nvSpPr>
        <p:spPr>
          <a:xfrm>
            <a:off x="6096000" y="2048079"/>
            <a:ext cx="536665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83583"/>
                </a:solidFill>
                <a:effectLst/>
                <a:uLnTx/>
                <a:uFillTx/>
                <a:latin typeface="Calibri" panose="020F0502020204030204"/>
                <a:ea typeface="+mn-ea"/>
                <a:cs typeface="+mn-cs"/>
              </a:rPr>
              <a:t>Families in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A Family Well-being and </a:t>
            </a:r>
            <a:b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b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Learning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Enabling families to become more engaged in their children’s well-being and learning. </a:t>
            </a:r>
          </a:p>
        </p:txBody>
      </p:sp>
      <p:pic>
        <p:nvPicPr>
          <p:cNvPr id="5" name="Picture 4" descr="A poster with a tree and silhouettes of people&#10;&#10;Description automatically generated">
            <a:extLst>
              <a:ext uri="{FF2B5EF4-FFF2-40B4-BE49-F238E27FC236}">
                <a16:creationId xmlns:a16="http://schemas.microsoft.com/office/drawing/2014/main" id="{7731D8C1-D9AE-7682-B492-12FCE42A1E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4819" y="622570"/>
            <a:ext cx="3948117" cy="4990290"/>
          </a:xfrm>
          <a:prstGeom prst="rect">
            <a:avLst/>
          </a:prstGeom>
        </p:spPr>
      </p:pic>
    </p:spTree>
    <p:extLst>
      <p:ext uri="{BB962C8B-B14F-4D97-AF65-F5344CB8AC3E}">
        <p14:creationId xmlns:p14="http://schemas.microsoft.com/office/powerpoint/2010/main" val="4225036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FCD-769C-4042-A1DE-1A006B0664E5}"/>
              </a:ext>
            </a:extLst>
          </p:cNvPr>
          <p:cNvSpPr>
            <a:spLocks noGrp="1"/>
          </p:cNvSpPr>
          <p:nvPr>
            <p:ph type="ctrTitle"/>
          </p:nvPr>
        </p:nvSpPr>
        <p:spPr>
          <a:xfrm>
            <a:off x="1022138" y="1308683"/>
            <a:ext cx="10147722" cy="3925087"/>
          </a:xfrm>
          <a:solidFill>
            <a:schemeClr val="accent6">
              <a:lumMod val="20000"/>
              <a:lumOff val="80000"/>
            </a:schemeClr>
          </a:solidFill>
        </p:spPr>
        <p:txBody>
          <a:bodyPr>
            <a:normAutofit fontScale="90000"/>
          </a:bodyPr>
          <a:lstStyle/>
          <a:p>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endParaRPr lang="en-GB" dirty="0"/>
          </a:p>
        </p:txBody>
      </p:sp>
      <p:sp>
        <p:nvSpPr>
          <p:cNvPr id="3" name="TextBox 2">
            <a:extLst>
              <a:ext uri="{FF2B5EF4-FFF2-40B4-BE49-F238E27FC236}">
                <a16:creationId xmlns:a16="http://schemas.microsoft.com/office/drawing/2014/main" id="{0B0E1E95-0A3F-4B4B-B16B-21E689207BFD}"/>
              </a:ext>
            </a:extLst>
          </p:cNvPr>
          <p:cNvSpPr txBox="1"/>
          <p:nvPr/>
        </p:nvSpPr>
        <p:spPr>
          <a:xfrm>
            <a:off x="5068313" y="84393"/>
            <a:ext cx="2055371"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18:</a:t>
            </a:r>
            <a:endParaRPr lang="en-GB" sz="3200" dirty="0"/>
          </a:p>
        </p:txBody>
      </p:sp>
      <p:sp>
        <p:nvSpPr>
          <p:cNvPr id="7" name="TextBox 6">
            <a:extLst>
              <a:ext uri="{FF2B5EF4-FFF2-40B4-BE49-F238E27FC236}">
                <a16:creationId xmlns:a16="http://schemas.microsoft.com/office/drawing/2014/main" id="{AAD9992B-0987-4EAE-99B0-CA9BB9497EE4}"/>
              </a:ext>
            </a:extLst>
          </p:cNvPr>
          <p:cNvSpPr txBox="1"/>
          <p:nvPr/>
        </p:nvSpPr>
        <p:spPr>
          <a:xfrm>
            <a:off x="1504211" y="2686451"/>
            <a:ext cx="9183573" cy="584775"/>
          </a:xfrm>
          <a:prstGeom prst="rect">
            <a:avLst/>
          </a:prstGeom>
          <a:noFill/>
        </p:spPr>
        <p:txBody>
          <a:bodyPr wrap="square" rtlCol="0">
            <a:spAutoFit/>
          </a:bodyPr>
          <a:lstStyle/>
          <a:p>
            <a:pPr algn="ctr"/>
            <a:r>
              <a:rPr lang="en-GB" sz="3200" b="1" dirty="0">
                <a:latin typeface="Arial Narrow" panose="020B0606020202030204" pitchFamily="34" charset="0"/>
                <a:ea typeface="Calibri" panose="020F0502020204030204" pitchFamily="34" charset="0"/>
                <a:cs typeface="Arial" panose="020B0604020202020204" pitchFamily="34" charset="0"/>
              </a:rPr>
              <a:t>How do children learn best?</a:t>
            </a:r>
            <a:endParaRPr lang="en-GB" sz="3200" dirty="0"/>
          </a:p>
        </p:txBody>
      </p:sp>
    </p:spTree>
    <p:extLst>
      <p:ext uri="{BB962C8B-B14F-4D97-AF65-F5344CB8AC3E}">
        <p14:creationId xmlns:p14="http://schemas.microsoft.com/office/powerpoint/2010/main" val="2478669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52C3-94D7-41F5-9A9E-213DB106663F}"/>
              </a:ext>
            </a:extLst>
          </p:cNvPr>
          <p:cNvSpPr>
            <a:spLocks noGrp="1"/>
          </p:cNvSpPr>
          <p:nvPr>
            <p:ph type="title"/>
          </p:nvPr>
        </p:nvSpPr>
        <p:spPr>
          <a:xfrm>
            <a:off x="2177944" y="136525"/>
            <a:ext cx="7836107" cy="753556"/>
          </a:xfrm>
          <a:noFill/>
        </p:spPr>
        <p:txBody>
          <a:bodyPr>
            <a:norm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18: How do children learn best?</a:t>
            </a:r>
            <a:endParaRPr lang="en-GB" sz="3200" dirty="0"/>
          </a:p>
        </p:txBody>
      </p:sp>
      <p:graphicFrame>
        <p:nvGraphicFramePr>
          <p:cNvPr id="6" name="Content Placeholder 5">
            <a:extLst>
              <a:ext uri="{FF2B5EF4-FFF2-40B4-BE49-F238E27FC236}">
                <a16:creationId xmlns:a16="http://schemas.microsoft.com/office/drawing/2014/main" id="{A3E45A22-46A7-4C9B-B6A0-EE5E8D096523}"/>
              </a:ext>
            </a:extLst>
          </p:cNvPr>
          <p:cNvGraphicFramePr>
            <a:graphicFrameLocks noGrp="1"/>
          </p:cNvGraphicFramePr>
          <p:nvPr>
            <p:ph idx="1"/>
            <p:extLst>
              <p:ext uri="{D42A27DB-BD31-4B8C-83A1-F6EECF244321}">
                <p14:modId xmlns:p14="http://schemas.microsoft.com/office/powerpoint/2010/main" val="1651108881"/>
              </p:ext>
            </p:extLst>
          </p:nvPr>
        </p:nvGraphicFramePr>
        <p:xfrm>
          <a:off x="1382183" y="1321403"/>
          <a:ext cx="9427628" cy="4215194"/>
        </p:xfrm>
        <a:graphic>
          <a:graphicData uri="http://schemas.openxmlformats.org/drawingml/2006/table">
            <a:tbl>
              <a:tblPr firstRow="1" firstCol="1" bandRow="1"/>
              <a:tblGrid>
                <a:gridCol w="9427628">
                  <a:extLst>
                    <a:ext uri="{9D8B030D-6E8A-4147-A177-3AD203B41FA5}">
                      <a16:colId xmlns:a16="http://schemas.microsoft.com/office/drawing/2014/main" val="791970105"/>
                    </a:ext>
                  </a:extLst>
                </a:gridCol>
              </a:tblGrid>
              <a:tr h="0">
                <a:tc>
                  <a:txBody>
                    <a:bodyPr/>
                    <a:lstStyle/>
                    <a:p>
                      <a:pPr marL="283845">
                        <a:lnSpc>
                          <a:spcPct val="107000"/>
                        </a:lnSpc>
                        <a:spcAft>
                          <a:spcPts val="0"/>
                        </a:spcAft>
                      </a:pPr>
                      <a:r>
                        <a:rPr lang="en-GB" sz="2800" b="1" dirty="0">
                          <a:effectLst/>
                          <a:latin typeface="Arial Narrow" panose="020B0606020202030204" pitchFamily="34" charset="0"/>
                          <a:ea typeface="Calibri" panose="020F0502020204030204" pitchFamily="34" charset="0"/>
                          <a:cs typeface="Arial" panose="020B0604020202020204" pitchFamily="34" charset="0"/>
                        </a:rPr>
                        <a:t>Aims to: </a:t>
                      </a:r>
                    </a:p>
                    <a:p>
                      <a:pPr marL="283845" indent="0">
                        <a:lnSpc>
                          <a:spcPct val="100000"/>
                        </a:lnSpc>
                        <a:spcBef>
                          <a:spcPts val="3000"/>
                        </a:spcBef>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Explore how children learn and how you can support them at home  </a:t>
                      </a:r>
                    </a:p>
                    <a:p>
                      <a:pPr marL="283845" indent="0">
                        <a:lnSpc>
                          <a:spcPct val="100000"/>
                        </a:lnSpc>
                        <a:spcBef>
                          <a:spcPts val="3000"/>
                        </a:spcBef>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Identify barriers to learning they may be experiencing and how to remove them</a:t>
                      </a:r>
                    </a:p>
                    <a:p>
                      <a:pPr marL="283845" indent="0">
                        <a:lnSpc>
                          <a:spcPct val="100000"/>
                        </a:lnSpc>
                        <a:spcBef>
                          <a:spcPts val="3000"/>
                        </a:spcBef>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Explore how to provide a good learning environment at home to support your child’s learning </a:t>
                      </a:r>
                    </a:p>
                    <a:p>
                      <a:pPr marL="741045" indent="-457200">
                        <a:lnSpc>
                          <a:spcPct val="107000"/>
                        </a:lnSpc>
                        <a:spcAft>
                          <a:spcPts val="0"/>
                        </a:spcAft>
                        <a:buFont typeface="Arial" panose="020B0604020202020204" pitchFamily="34" charset="0"/>
                        <a:buChar char="•"/>
                      </a:pPr>
                      <a:endParaRPr lang="en-GB" sz="32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91275201"/>
                  </a:ext>
                </a:extLst>
              </a:tr>
            </a:tbl>
          </a:graphicData>
        </a:graphic>
      </p:graphicFrame>
    </p:spTree>
    <p:extLst>
      <p:ext uri="{BB962C8B-B14F-4D97-AF65-F5344CB8AC3E}">
        <p14:creationId xmlns:p14="http://schemas.microsoft.com/office/powerpoint/2010/main" val="2188576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0A1D2C-B403-49D1-9DFA-62568EEFADE3}"/>
              </a:ext>
            </a:extLst>
          </p:cNvPr>
          <p:cNvSpPr/>
          <p:nvPr/>
        </p:nvSpPr>
        <p:spPr>
          <a:xfrm>
            <a:off x="1514462" y="1225668"/>
            <a:ext cx="9163073" cy="3889013"/>
          </a:xfrm>
          <a:prstGeom prst="rect">
            <a:avLst/>
          </a:prstGeom>
          <a:solidFill>
            <a:schemeClr val="accent6">
              <a:lumMod val="20000"/>
              <a:lumOff val="80000"/>
            </a:schemeClr>
          </a:solidFill>
        </p:spPr>
        <p:txBody>
          <a:bodyPr wrap="square">
            <a:spAutoFit/>
          </a:bodyPr>
          <a:lstStyle/>
          <a:p>
            <a:pPr>
              <a:lnSpc>
                <a:spcPct val="107000"/>
              </a:lnSpc>
            </a:pPr>
            <a:endParaRPr lang="en-US"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r>
              <a:rPr lang="en-US" sz="2800" dirty="0">
                <a:latin typeface="Arial Narrow" panose="020B0606020202030204" pitchFamily="34" charset="0"/>
                <a:ea typeface="Calibri" panose="020F0502020204030204" pitchFamily="34" charset="0"/>
                <a:cs typeface="Arial" panose="020B0604020202020204" pitchFamily="34" charset="0"/>
              </a:rPr>
              <a:t>Benjamin Barber, an eminent sociologist, once said, “I don’t divide the world into the weak and the strong, or the successes and the failures... I divide the world into the </a:t>
            </a:r>
            <a:r>
              <a:rPr lang="en-US" sz="2800" b="1" i="1" dirty="0">
                <a:latin typeface="Arial Narrow" panose="020B0606020202030204" pitchFamily="34" charset="0"/>
                <a:ea typeface="Calibri" panose="020F0502020204030204" pitchFamily="34" charset="0"/>
                <a:cs typeface="Arial" panose="020B0604020202020204" pitchFamily="34" charset="0"/>
              </a:rPr>
              <a:t>learners and non-learners</a:t>
            </a:r>
            <a:r>
              <a:rPr lang="en-US" sz="2800" dirty="0">
                <a:latin typeface="Arial Narrow" panose="020B0606020202030204" pitchFamily="34" charset="0"/>
                <a:ea typeface="Calibri" panose="020F0502020204030204" pitchFamily="34" charset="0"/>
                <a:cs typeface="Arial" panose="020B0604020202020204" pitchFamily="34" charset="0"/>
              </a:rPr>
              <a:t>.”</a:t>
            </a:r>
          </a:p>
          <a:p>
            <a:pPr>
              <a:lnSpc>
                <a:spcPct val="107000"/>
              </a:lnSpc>
            </a:pPr>
            <a:endParaRPr lang="en-US" sz="2800"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pPr>
            <a:r>
              <a:rPr lang="en-GB" sz="2800" b="1" dirty="0">
                <a:latin typeface="Arial Narrow" panose="020B0606020202030204" pitchFamily="34" charset="0"/>
                <a:ea typeface="Calibri" panose="020F0502020204030204" pitchFamily="34" charset="0"/>
                <a:cs typeface="Arial" panose="020B0604020202020204" pitchFamily="34" charset="0"/>
              </a:rPr>
              <a:t>What on earth would make someone a non-learner?</a:t>
            </a:r>
          </a:p>
          <a:p>
            <a:pPr algn="ctr">
              <a:lnSpc>
                <a:spcPct val="107000"/>
              </a:lnSpc>
            </a:pPr>
            <a:endParaRPr lang="en-US" sz="2800" b="1"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endParaRPr lang="en-GB" sz="32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4B2FBC8D-70A2-42F6-9B86-346143496209}"/>
              </a:ext>
            </a:extLst>
          </p:cNvPr>
          <p:cNvGraphicFramePr>
            <a:graphicFrameLocks noGrp="1"/>
          </p:cNvGraphicFramePr>
          <p:nvPr>
            <p:extLst>
              <p:ext uri="{D42A27DB-BD31-4B8C-83A1-F6EECF244321}">
                <p14:modId xmlns:p14="http://schemas.microsoft.com/office/powerpoint/2010/main" val="1677688940"/>
              </p:ext>
            </p:extLst>
          </p:nvPr>
        </p:nvGraphicFramePr>
        <p:xfrm>
          <a:off x="454586" y="136525"/>
          <a:ext cx="11282826" cy="579120"/>
        </p:xfrm>
        <a:graphic>
          <a:graphicData uri="http://schemas.openxmlformats.org/drawingml/2006/table">
            <a:tbl>
              <a:tblPr firstRow="1" bandRow="1">
                <a:tableStyleId>{5C22544A-7EE6-4342-B048-85BDC9FD1C3A}</a:tableStyleId>
              </a:tblPr>
              <a:tblGrid>
                <a:gridCol w="11282826">
                  <a:extLst>
                    <a:ext uri="{9D8B030D-6E8A-4147-A177-3AD203B41FA5}">
                      <a16:colId xmlns:a16="http://schemas.microsoft.com/office/drawing/2014/main" val="2204629157"/>
                    </a:ext>
                  </a:extLst>
                </a:gridCol>
              </a:tblGrid>
              <a:tr h="406399">
                <a:tc>
                  <a:txBody>
                    <a:bodyPr/>
                    <a:lstStyle/>
                    <a:p>
                      <a:pPr algn="ctr"/>
                      <a:r>
                        <a:rPr lang="en-GB" sz="3200" dirty="0">
                          <a:solidFill>
                            <a:schemeClr val="tx1"/>
                          </a:solidFill>
                          <a:latin typeface="Arial Narrow" panose="020B0606020202030204" pitchFamily="34" charset="0"/>
                        </a:rPr>
                        <a:t>Introduction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72898927"/>
                  </a:ext>
                </a:extLst>
              </a:tr>
            </a:tbl>
          </a:graphicData>
        </a:graphic>
      </p:graphicFrame>
    </p:spTree>
    <p:extLst>
      <p:ext uri="{BB962C8B-B14F-4D97-AF65-F5344CB8AC3E}">
        <p14:creationId xmlns:p14="http://schemas.microsoft.com/office/powerpoint/2010/main" val="290016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C12C82-81BC-454D-99C9-75068AAFC14F}"/>
              </a:ext>
            </a:extLst>
          </p:cNvPr>
          <p:cNvSpPr/>
          <p:nvPr/>
        </p:nvSpPr>
        <p:spPr>
          <a:xfrm>
            <a:off x="1270985" y="1157346"/>
            <a:ext cx="9650028" cy="4379469"/>
          </a:xfrm>
          <a:prstGeom prst="rect">
            <a:avLst/>
          </a:prstGeom>
          <a:solidFill>
            <a:schemeClr val="accent6">
              <a:lumMod val="20000"/>
              <a:lumOff val="80000"/>
            </a:schemeClr>
          </a:solidFill>
        </p:spPr>
        <p:txBody>
          <a:bodyPr wrap="square">
            <a:spAutoFit/>
          </a:bodyPr>
          <a:lstStyle/>
          <a:p>
            <a:pPr>
              <a:spcBef>
                <a:spcPts val="600"/>
              </a:spcBef>
            </a:pPr>
            <a:r>
              <a:rPr lang="en-US" sz="2800" dirty="0">
                <a:latin typeface="Arial Narrow" panose="020B0606020202030204" pitchFamily="34" charset="0"/>
                <a:ea typeface="Calibri" panose="020F0502020204030204" pitchFamily="34" charset="0"/>
                <a:cs typeface="Arial" panose="020B0604020202020204" pitchFamily="34" charset="0"/>
              </a:rPr>
              <a:t>Everyone is born with an intense drive to learn. </a:t>
            </a:r>
          </a:p>
          <a:p>
            <a:pPr>
              <a:spcBef>
                <a:spcPts val="600"/>
              </a:spcBef>
            </a:pPr>
            <a:r>
              <a:rPr lang="en-US" sz="2800" dirty="0">
                <a:latin typeface="Arial Narrow" panose="020B0606020202030204" pitchFamily="34" charset="0"/>
                <a:ea typeface="Calibri" panose="020F0502020204030204" pitchFamily="34" charset="0"/>
                <a:cs typeface="Arial" panose="020B0604020202020204" pitchFamily="34" charset="0"/>
              </a:rPr>
              <a:t>Infants stretch their skills daily. </a:t>
            </a:r>
          </a:p>
          <a:p>
            <a:pPr>
              <a:spcBef>
                <a:spcPts val="600"/>
              </a:spcBef>
            </a:pPr>
            <a:r>
              <a:rPr lang="en-US" sz="2800" dirty="0">
                <a:latin typeface="Arial Narrow" panose="020B0606020202030204" pitchFamily="34" charset="0"/>
                <a:ea typeface="Calibri" panose="020F0502020204030204" pitchFamily="34" charset="0"/>
                <a:cs typeface="Arial" panose="020B0604020202020204" pitchFamily="34" charset="0"/>
              </a:rPr>
              <a:t>Not just ordinary skills, but the most difficult tasks of a lifetime; like learning to walk and talk. </a:t>
            </a:r>
          </a:p>
          <a:p>
            <a:pPr>
              <a:spcBef>
                <a:spcPts val="600"/>
              </a:spcBef>
            </a:pPr>
            <a:r>
              <a:rPr lang="en-US" sz="2800" dirty="0">
                <a:latin typeface="Arial Narrow" panose="020B0606020202030204" pitchFamily="34" charset="0"/>
                <a:ea typeface="Calibri" panose="020F0502020204030204" pitchFamily="34" charset="0"/>
                <a:cs typeface="Arial" panose="020B0604020202020204" pitchFamily="34" charset="0"/>
              </a:rPr>
              <a:t>They never decide it’s too hard or not worth the effort. </a:t>
            </a:r>
          </a:p>
          <a:p>
            <a:pPr>
              <a:spcBef>
                <a:spcPts val="600"/>
              </a:spcBef>
            </a:pPr>
            <a:r>
              <a:rPr lang="en-US" sz="2800" dirty="0">
                <a:latin typeface="Arial Narrow" panose="020B0606020202030204" pitchFamily="34" charset="0"/>
                <a:ea typeface="Calibri" panose="020F0502020204030204" pitchFamily="34" charset="0"/>
                <a:cs typeface="Arial" panose="020B0604020202020204" pitchFamily="34" charset="0"/>
              </a:rPr>
              <a:t>Babies don’t worry about making mistakes or humiliating themselves.</a:t>
            </a:r>
          </a:p>
          <a:p>
            <a:pPr>
              <a:spcBef>
                <a:spcPts val="600"/>
              </a:spcBef>
            </a:pPr>
            <a:r>
              <a:rPr lang="en-US" sz="2800" dirty="0">
                <a:latin typeface="Arial Narrow" panose="020B0606020202030204" pitchFamily="34" charset="0"/>
                <a:ea typeface="Calibri" panose="020F0502020204030204" pitchFamily="34" charset="0"/>
                <a:cs typeface="Arial" panose="020B0604020202020204" pitchFamily="34" charset="0"/>
              </a:rPr>
              <a:t>They walk, they fall, and they get up. They just barge forward. </a:t>
            </a:r>
          </a:p>
          <a:p>
            <a:pPr>
              <a:lnSpc>
                <a:spcPct val="107000"/>
              </a:lnSpc>
            </a:pPr>
            <a:endParaRPr lang="en-US" sz="2800"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pPr>
            <a:r>
              <a:rPr lang="en-US" sz="2800" b="1" dirty="0">
                <a:latin typeface="Arial Narrow" panose="020B0606020202030204" pitchFamily="34" charset="0"/>
                <a:ea typeface="Calibri" panose="020F0502020204030204" pitchFamily="34" charset="0"/>
                <a:cs typeface="Arial" panose="020B0604020202020204" pitchFamily="34" charset="0"/>
              </a:rPr>
              <a:t>What puts an end to this exuberant learning? </a:t>
            </a:r>
          </a:p>
        </p:txBody>
      </p:sp>
      <p:sp>
        <p:nvSpPr>
          <p:cNvPr id="3" name="TextBox 2">
            <a:extLst>
              <a:ext uri="{FF2B5EF4-FFF2-40B4-BE49-F238E27FC236}">
                <a16:creationId xmlns:a16="http://schemas.microsoft.com/office/drawing/2014/main" id="{B61EB947-516C-4F26-8F8D-2693B1387A1F}"/>
              </a:ext>
            </a:extLst>
          </p:cNvPr>
          <p:cNvSpPr txBox="1"/>
          <p:nvPr/>
        </p:nvSpPr>
        <p:spPr>
          <a:xfrm>
            <a:off x="4454363" y="136525"/>
            <a:ext cx="3283271" cy="584775"/>
          </a:xfrm>
          <a:prstGeom prst="rect">
            <a:avLst/>
          </a:prstGeom>
          <a:noFill/>
        </p:spPr>
        <p:txBody>
          <a:bodyPr wrap="none" rtlCol="0">
            <a:spAutoFit/>
          </a:bodyPr>
          <a:lstStyle/>
          <a:p>
            <a:r>
              <a:rPr lang="en-US" dirty="0">
                <a:latin typeface="Arial Narrow" panose="020B0606020202030204" pitchFamily="34" charset="0"/>
                <a:ea typeface="Calibri" panose="020F0502020204030204" pitchFamily="34" charset="0"/>
                <a:cs typeface="Arial" panose="020B0604020202020204" pitchFamily="34" charset="0"/>
              </a:rPr>
              <a:t> </a:t>
            </a:r>
            <a:r>
              <a:rPr lang="en-US" sz="3200" b="1" dirty="0">
                <a:latin typeface="Arial Narrow" panose="020B0606020202030204" pitchFamily="34" charset="0"/>
                <a:ea typeface="Calibri" panose="020F0502020204030204" pitchFamily="34" charset="0"/>
                <a:cs typeface="Arial" panose="020B0604020202020204" pitchFamily="34" charset="0"/>
              </a:rPr>
              <a:t>Learning and skills</a:t>
            </a:r>
            <a:endParaRPr lang="en-GB" sz="3200" b="1" dirty="0"/>
          </a:p>
        </p:txBody>
      </p:sp>
    </p:spTree>
    <p:extLst>
      <p:ext uri="{BB962C8B-B14F-4D97-AF65-F5344CB8AC3E}">
        <p14:creationId xmlns:p14="http://schemas.microsoft.com/office/powerpoint/2010/main" val="1982416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88AE68-F6D2-4ABE-9BF8-7817225EC8DA}"/>
              </a:ext>
            </a:extLst>
          </p:cNvPr>
          <p:cNvSpPr/>
          <p:nvPr/>
        </p:nvSpPr>
        <p:spPr>
          <a:xfrm>
            <a:off x="1427654" y="1329559"/>
            <a:ext cx="9192639" cy="3170099"/>
          </a:xfrm>
          <a:prstGeom prst="rect">
            <a:avLst/>
          </a:prstGeom>
          <a:solidFill>
            <a:schemeClr val="accent6">
              <a:lumMod val="20000"/>
              <a:lumOff val="80000"/>
            </a:schemeClr>
          </a:solidFill>
        </p:spPr>
        <p:txBody>
          <a:bodyPr wrap="square">
            <a:spAutoFit/>
          </a:bodyPr>
          <a:lstStyle/>
          <a:p>
            <a:pPr algn="ctr"/>
            <a:endParaRPr lang="en-GB" sz="2800" dirty="0">
              <a:latin typeface="Arial Narrow" panose="020B0606020202030204" pitchFamily="34" charset="0"/>
            </a:endParaRPr>
          </a:p>
          <a:p>
            <a:pPr algn="ctr"/>
            <a:r>
              <a:rPr lang="en-GB" sz="2800" dirty="0">
                <a:latin typeface="Arial Narrow" panose="020B0606020202030204" pitchFamily="34" charset="0"/>
              </a:rPr>
              <a:t>To succeed we need to demonstrate how much we believe in our own ability to perform roles, functions and tasks and to use our skills and experience to succeed and accept that we are in a constant process of </a:t>
            </a:r>
          </a:p>
          <a:p>
            <a:pPr algn="ctr"/>
            <a:r>
              <a:rPr lang="en-GB" sz="2800" b="1" i="1" dirty="0">
                <a:latin typeface="Arial Narrow" panose="020B0606020202030204" pitchFamily="34" charset="0"/>
              </a:rPr>
              <a:t>life-long learning.</a:t>
            </a:r>
          </a:p>
          <a:p>
            <a:endParaRPr lang="en-GB" sz="3200" dirty="0">
              <a:latin typeface="Arial Narrow" panose="020B0606020202030204" pitchFamily="34" charset="0"/>
            </a:endParaRPr>
          </a:p>
        </p:txBody>
      </p:sp>
      <p:sp>
        <p:nvSpPr>
          <p:cNvPr id="3" name="TextBox 2">
            <a:extLst>
              <a:ext uri="{FF2B5EF4-FFF2-40B4-BE49-F238E27FC236}">
                <a16:creationId xmlns:a16="http://schemas.microsoft.com/office/drawing/2014/main" id="{F9F14617-EA1C-415B-90F4-1848FFA7EE5D}"/>
              </a:ext>
            </a:extLst>
          </p:cNvPr>
          <p:cNvSpPr txBox="1"/>
          <p:nvPr/>
        </p:nvSpPr>
        <p:spPr>
          <a:xfrm>
            <a:off x="4475313" y="136525"/>
            <a:ext cx="3097323" cy="861774"/>
          </a:xfrm>
          <a:prstGeom prst="rect">
            <a:avLst/>
          </a:prstGeom>
          <a:noFill/>
        </p:spPr>
        <p:txBody>
          <a:bodyPr wrap="none" rtlCol="0">
            <a:spAutoFit/>
          </a:bodyPr>
          <a:lstStyle/>
          <a:p>
            <a:r>
              <a:rPr lang="en-GB" sz="3200" b="1" dirty="0">
                <a:latin typeface="Arial Narrow" panose="020B0606020202030204" pitchFamily="34" charset="0"/>
              </a:rPr>
              <a:t>Life-long learning.</a:t>
            </a:r>
          </a:p>
          <a:p>
            <a:endParaRPr lang="en-GB" dirty="0"/>
          </a:p>
        </p:txBody>
      </p:sp>
    </p:spTree>
    <p:extLst>
      <p:ext uri="{BB962C8B-B14F-4D97-AF65-F5344CB8AC3E}">
        <p14:creationId xmlns:p14="http://schemas.microsoft.com/office/powerpoint/2010/main" val="142683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88AE68-F6D2-4ABE-9BF8-7817225EC8DA}"/>
              </a:ext>
            </a:extLst>
          </p:cNvPr>
          <p:cNvSpPr/>
          <p:nvPr/>
        </p:nvSpPr>
        <p:spPr>
          <a:xfrm>
            <a:off x="573741" y="1124744"/>
            <a:ext cx="11390403" cy="1077218"/>
          </a:xfrm>
          <a:prstGeom prst="rect">
            <a:avLst/>
          </a:prstGeom>
        </p:spPr>
        <p:txBody>
          <a:bodyPr wrap="square">
            <a:spAutoFit/>
          </a:bodyPr>
          <a:lstStyle/>
          <a:p>
            <a:endParaRPr lang="en-GB" sz="3200" dirty="0">
              <a:latin typeface="Arial Narrow" panose="020B0606020202030204" pitchFamily="34" charset="0"/>
            </a:endParaRPr>
          </a:p>
          <a:p>
            <a:endParaRPr lang="en-GB" sz="3200" dirty="0">
              <a:latin typeface="Arial Narrow" panose="020B0606020202030204" pitchFamily="34" charset="0"/>
            </a:endParaRPr>
          </a:p>
        </p:txBody>
      </p:sp>
      <p:sp>
        <p:nvSpPr>
          <p:cNvPr id="3" name="Rectangle 2">
            <a:extLst>
              <a:ext uri="{FF2B5EF4-FFF2-40B4-BE49-F238E27FC236}">
                <a16:creationId xmlns:a16="http://schemas.microsoft.com/office/drawing/2014/main" id="{B47A1E07-F464-4259-9885-4946C2C25169}"/>
              </a:ext>
            </a:extLst>
          </p:cNvPr>
          <p:cNvSpPr/>
          <p:nvPr/>
        </p:nvSpPr>
        <p:spPr>
          <a:xfrm>
            <a:off x="1681741" y="1663353"/>
            <a:ext cx="8678217" cy="2746521"/>
          </a:xfrm>
          <a:prstGeom prst="rect">
            <a:avLst/>
          </a:prstGeom>
          <a:solidFill>
            <a:schemeClr val="accent6">
              <a:lumMod val="20000"/>
              <a:lumOff val="80000"/>
            </a:schemeClr>
          </a:solidFill>
        </p:spPr>
        <p:txBody>
          <a:bodyPr wrap="square">
            <a:spAutoFit/>
          </a:bodyPr>
          <a:lstStyle/>
          <a:p>
            <a:pPr>
              <a:lnSpc>
                <a:spcPct val="107000"/>
              </a:lnSpc>
              <a:spcBef>
                <a:spcPts val="15"/>
              </a:spcBef>
              <a:spcAft>
                <a:spcPts val="0"/>
              </a:spcAft>
            </a:pPr>
            <a:endParaRPr lang="en-GB" sz="3600" b="1" dirty="0">
              <a:latin typeface="Arial Narrow" panose="020B0606020202030204" pitchFamily="34" charset="0"/>
            </a:endParaRPr>
          </a:p>
          <a:p>
            <a:pPr>
              <a:lnSpc>
                <a:spcPct val="107000"/>
              </a:lnSpc>
              <a:spcBef>
                <a:spcPts val="15"/>
              </a:spcBef>
              <a:spcAft>
                <a:spcPts val="0"/>
              </a:spcAft>
            </a:pPr>
            <a:endParaRPr lang="en-GB" sz="3600" b="1" dirty="0">
              <a:latin typeface="Arial Narrow" panose="020B0606020202030204" pitchFamily="34" charset="0"/>
            </a:endParaRPr>
          </a:p>
          <a:p>
            <a:pPr algn="ctr">
              <a:lnSpc>
                <a:spcPct val="107000"/>
              </a:lnSpc>
              <a:spcBef>
                <a:spcPts val="15"/>
              </a:spcBef>
              <a:spcAft>
                <a:spcPts val="0"/>
              </a:spcAft>
            </a:pPr>
            <a:r>
              <a:rPr lang="en-GB" sz="2800" dirty="0">
                <a:latin typeface="Arial Narrow" panose="020B0606020202030204" pitchFamily="34" charset="0"/>
              </a:rPr>
              <a:t>What kind of learner are you? </a:t>
            </a:r>
          </a:p>
          <a:p>
            <a:pPr>
              <a:lnSpc>
                <a:spcPct val="107000"/>
              </a:lnSpc>
              <a:spcBef>
                <a:spcPts val="15"/>
              </a:spcBef>
              <a:spcAft>
                <a:spcPts val="0"/>
              </a:spcAft>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Bef>
                <a:spcPts val="15"/>
              </a:spcBef>
              <a:spcAft>
                <a:spcPts val="0"/>
              </a:spcAft>
            </a:pPr>
            <a:endParaRPr lang="en-GB" sz="36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D1260CBD-D0EE-42EC-B957-EB17E754F645}"/>
              </a:ext>
            </a:extLst>
          </p:cNvPr>
          <p:cNvSpPr txBox="1"/>
          <p:nvPr/>
        </p:nvSpPr>
        <p:spPr>
          <a:xfrm>
            <a:off x="5395327" y="136525"/>
            <a:ext cx="1401346" cy="584775"/>
          </a:xfrm>
          <a:prstGeom prst="rect">
            <a:avLst/>
          </a:prstGeom>
          <a:noFill/>
        </p:spPr>
        <p:txBody>
          <a:bodyPr wrap="none" rtlCol="0">
            <a:spAutoFit/>
          </a:bodyPr>
          <a:lstStyle/>
          <a:p>
            <a:r>
              <a:rPr lang="en-GB" sz="3200" b="1" dirty="0">
                <a:latin typeface="Arial Narrow" panose="020B0606020202030204" pitchFamily="34" charset="0"/>
              </a:rPr>
              <a:t>Activity</a:t>
            </a:r>
            <a:endParaRPr lang="en-GB" sz="3200" dirty="0"/>
          </a:p>
        </p:txBody>
      </p:sp>
    </p:spTree>
    <p:extLst>
      <p:ext uri="{BB962C8B-B14F-4D97-AF65-F5344CB8AC3E}">
        <p14:creationId xmlns:p14="http://schemas.microsoft.com/office/powerpoint/2010/main" val="1153764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88AE68-F6D2-4ABE-9BF8-7817225EC8DA}"/>
              </a:ext>
            </a:extLst>
          </p:cNvPr>
          <p:cNvSpPr/>
          <p:nvPr/>
        </p:nvSpPr>
        <p:spPr>
          <a:xfrm>
            <a:off x="1188394" y="944172"/>
            <a:ext cx="9815209" cy="5189306"/>
          </a:xfrm>
          <a:prstGeom prst="rect">
            <a:avLst/>
          </a:prstGeom>
          <a:solidFill>
            <a:schemeClr val="accent6">
              <a:lumMod val="20000"/>
              <a:lumOff val="80000"/>
            </a:schemeClr>
          </a:solidFill>
        </p:spPr>
        <p:txBody>
          <a:bodyPr wrap="square">
            <a:spAutoFit/>
          </a:bodyPr>
          <a:lstStyle/>
          <a:p>
            <a:pPr>
              <a:lnSpc>
                <a:spcPct val="107000"/>
              </a:lnSpc>
              <a:spcBef>
                <a:spcPts val="15"/>
              </a:spcBef>
              <a:spcAft>
                <a:spcPts val="0"/>
              </a:spcAft>
            </a:pPr>
            <a:endParaRPr lang="en-GB" sz="2800" b="1" dirty="0">
              <a:latin typeface="Arial Narrow" panose="020B0606020202030204" pitchFamily="34" charset="0"/>
            </a:endParaRPr>
          </a:p>
          <a:p>
            <a:pPr>
              <a:lnSpc>
                <a:spcPct val="107000"/>
              </a:lnSpc>
              <a:spcBef>
                <a:spcPts val="15"/>
              </a:spcBef>
              <a:spcAft>
                <a:spcPts val="0"/>
              </a:spcAft>
            </a:pPr>
            <a:r>
              <a:rPr lang="en-GB" sz="2800" b="1" dirty="0">
                <a:latin typeface="Arial Narrow" panose="020B0606020202030204" pitchFamily="34" charset="0"/>
              </a:rPr>
              <a:t>We all have different learning styles, and we cannot all learn at the same pace. </a:t>
            </a:r>
          </a:p>
          <a:p>
            <a:pPr>
              <a:lnSpc>
                <a:spcPct val="107000"/>
              </a:lnSpc>
              <a:spcBef>
                <a:spcPts val="15"/>
              </a:spcBef>
              <a:spcAft>
                <a:spcPts val="0"/>
              </a:spcAft>
            </a:pPr>
            <a:r>
              <a:rPr lang="en-GB" sz="2800" dirty="0">
                <a:latin typeface="Arial Narrow" panose="020B0606020202030204" pitchFamily="34" charset="0"/>
              </a:rPr>
              <a:t>For example. taking notes requires an allocated time for writing whereas by listening or through photography, learning could be quicker. </a:t>
            </a:r>
          </a:p>
          <a:p>
            <a:pPr>
              <a:lnSpc>
                <a:spcPct val="107000"/>
              </a:lnSpc>
              <a:spcBef>
                <a:spcPts val="15"/>
              </a:spcBef>
              <a:spcAft>
                <a:spcPts val="0"/>
              </a:spcAft>
            </a:pPr>
            <a:endParaRPr lang="en-GB" sz="2800" dirty="0">
              <a:latin typeface="Arial Narrow" panose="020B0606020202030204" pitchFamily="34" charset="0"/>
            </a:endParaRPr>
          </a:p>
          <a:p>
            <a:pPr>
              <a:lnSpc>
                <a:spcPct val="107000"/>
              </a:lnSpc>
              <a:spcBef>
                <a:spcPts val="15"/>
              </a:spcBef>
              <a:spcAft>
                <a:spcPts val="0"/>
              </a:spcAft>
            </a:pPr>
            <a:r>
              <a:rPr lang="en-GB" sz="2800" b="1" dirty="0">
                <a:latin typeface="Arial Narrow" panose="020B0606020202030204" pitchFamily="34" charset="0"/>
              </a:rPr>
              <a:t>We all have our own ways of learning this can include:</a:t>
            </a:r>
          </a:p>
          <a:p>
            <a:pPr>
              <a:lnSpc>
                <a:spcPct val="107000"/>
              </a:lnSpc>
              <a:spcBef>
                <a:spcPts val="15"/>
              </a:spcBef>
              <a:spcAft>
                <a:spcPts val="0"/>
              </a:spcAft>
            </a:pPr>
            <a:r>
              <a:rPr lang="en-GB" sz="2800" dirty="0">
                <a:latin typeface="Arial Narrow" panose="020B0606020202030204" pitchFamily="34" charset="0"/>
              </a:rPr>
              <a:t>working by ourselves, watching others, working with a partner or in a team/group, doing practical activities or working with support from a teacher or support assistant.</a:t>
            </a:r>
          </a:p>
          <a:p>
            <a:pPr>
              <a:lnSpc>
                <a:spcPct val="107000"/>
              </a:lnSpc>
              <a:spcBef>
                <a:spcPts val="15"/>
              </a:spcBef>
              <a:spcAft>
                <a:spcPts val="0"/>
              </a:spcAft>
            </a:pPr>
            <a:endParaRPr lang="en-GB" sz="3200" dirty="0">
              <a:latin typeface="Arial Narrow" panose="020B0606020202030204" pitchFamily="34" charset="0"/>
            </a:endParaRPr>
          </a:p>
        </p:txBody>
      </p:sp>
      <p:sp>
        <p:nvSpPr>
          <p:cNvPr id="3" name="TextBox 2">
            <a:extLst>
              <a:ext uri="{FF2B5EF4-FFF2-40B4-BE49-F238E27FC236}">
                <a16:creationId xmlns:a16="http://schemas.microsoft.com/office/drawing/2014/main" id="{E48281FE-B088-4B0E-AE89-A6DC51124EDB}"/>
              </a:ext>
            </a:extLst>
          </p:cNvPr>
          <p:cNvSpPr txBox="1"/>
          <p:nvPr/>
        </p:nvSpPr>
        <p:spPr>
          <a:xfrm>
            <a:off x="4769354" y="136525"/>
            <a:ext cx="2653290" cy="584775"/>
          </a:xfrm>
          <a:prstGeom prst="rect">
            <a:avLst/>
          </a:prstGeom>
          <a:noFill/>
        </p:spPr>
        <p:txBody>
          <a:bodyPr wrap="none" rtlCol="0">
            <a:spAutoFit/>
          </a:bodyPr>
          <a:lstStyle/>
          <a:p>
            <a:r>
              <a:rPr lang="en-GB" sz="3200" b="1" dirty="0">
                <a:latin typeface="Arial Narrow" panose="020B0606020202030204" pitchFamily="34" charset="0"/>
              </a:rPr>
              <a:t>Learning styles</a:t>
            </a:r>
            <a:endParaRPr lang="en-GB" sz="3200" dirty="0"/>
          </a:p>
        </p:txBody>
      </p:sp>
    </p:spTree>
    <p:extLst>
      <p:ext uri="{BB962C8B-B14F-4D97-AF65-F5344CB8AC3E}">
        <p14:creationId xmlns:p14="http://schemas.microsoft.com/office/powerpoint/2010/main" val="3482770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E74137B-7343-40AF-8BFE-DC82E5F6125C}"/>
              </a:ext>
            </a:extLst>
          </p:cNvPr>
          <p:cNvGraphicFramePr>
            <a:graphicFrameLocks noGrp="1"/>
          </p:cNvGraphicFramePr>
          <p:nvPr>
            <p:extLst>
              <p:ext uri="{D42A27DB-BD31-4B8C-83A1-F6EECF244321}">
                <p14:modId xmlns:p14="http://schemas.microsoft.com/office/powerpoint/2010/main" val="3204873261"/>
              </p:ext>
            </p:extLst>
          </p:nvPr>
        </p:nvGraphicFramePr>
        <p:xfrm>
          <a:off x="1736563" y="716262"/>
          <a:ext cx="9284875" cy="5425475"/>
        </p:xfrm>
        <a:graphic>
          <a:graphicData uri="http://schemas.openxmlformats.org/drawingml/2006/table">
            <a:tbl>
              <a:tblPr firstRow="1" firstCol="1" lastRow="1" lastCol="1" bandRow="1" bandCol="1">
                <a:tableStyleId>{5C22544A-7EE6-4342-B048-85BDC9FD1C3A}</a:tableStyleId>
              </a:tblPr>
              <a:tblGrid>
                <a:gridCol w="9284875">
                  <a:extLst>
                    <a:ext uri="{9D8B030D-6E8A-4147-A177-3AD203B41FA5}">
                      <a16:colId xmlns:a16="http://schemas.microsoft.com/office/drawing/2014/main" val="2227406271"/>
                    </a:ext>
                  </a:extLst>
                </a:gridCol>
              </a:tblGrid>
              <a:tr h="493225">
                <a:tc>
                  <a:txBody>
                    <a:bodyPr/>
                    <a:lstStyle/>
                    <a:p>
                      <a:pPr marL="44450">
                        <a:lnSpc>
                          <a:spcPct val="107000"/>
                        </a:lnSpc>
                        <a:spcBef>
                          <a:spcPts val="955"/>
                        </a:spcBef>
                        <a:spcAft>
                          <a:spcPts val="0"/>
                        </a:spcAft>
                      </a:pPr>
                      <a:endParaRPr lang="en-US" sz="3200" dirty="0">
                        <a:solidFill>
                          <a:schemeClr val="tx1"/>
                        </a:solidFill>
                        <a:effectLst/>
                        <a:latin typeface="Arial Narrow" panose="020B0606020202030204" pitchFamily="34" charset="0"/>
                      </a:endParaRPr>
                    </a:p>
                  </a:txBody>
                  <a:tcPr marL="0" marR="0" marT="0" marB="0">
                    <a:lnB w="38100" cmpd="sng">
                      <a:noFill/>
                    </a:lnB>
                    <a:noFill/>
                  </a:tcPr>
                </a:tc>
                <a:extLst>
                  <a:ext uri="{0D108BD9-81ED-4DB2-BD59-A6C34878D82A}">
                    <a16:rowId xmlns:a16="http://schemas.microsoft.com/office/drawing/2014/main" val="2775527479"/>
                  </a:ext>
                </a:extLst>
              </a:tr>
              <a:tr h="493225">
                <a:tc>
                  <a:txBody>
                    <a:bodyPr/>
                    <a:lstStyle/>
                    <a:p>
                      <a:pPr marL="0" indent="0">
                        <a:lnSpc>
                          <a:spcPct val="100000"/>
                        </a:lnSpc>
                        <a:spcBef>
                          <a:spcPts val="1800"/>
                        </a:spcBef>
                        <a:spcAft>
                          <a:spcPts val="0"/>
                        </a:spcAft>
                        <a:buFont typeface="Arial" panose="020B0604020202020204" pitchFamily="34" charset="0"/>
                        <a:buNone/>
                      </a:pPr>
                      <a:r>
                        <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Having hands-on experience</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53402322"/>
                  </a:ext>
                </a:extLst>
              </a:tr>
              <a:tr h="493225">
                <a:tc>
                  <a:txBody>
                    <a:bodyPr/>
                    <a:lstStyle/>
                    <a:p>
                      <a:pPr marL="0" marR="243205"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Discovering</a:t>
                      </a:r>
                      <a:r>
                        <a:rPr lang="en-US" sz="2800" b="0" spc="-8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something</a:t>
                      </a:r>
                      <a:r>
                        <a:rPr lang="en-US" sz="2800" b="0" spc="-8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for myself</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75983817"/>
                  </a:ext>
                </a:extLst>
              </a:tr>
              <a:tr h="493225">
                <a:tc>
                  <a:txBody>
                    <a:bodyPr/>
                    <a:lstStyle/>
                    <a:p>
                      <a:pPr marL="0"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Watching or</a:t>
                      </a:r>
                      <a:r>
                        <a:rPr lang="en-US" sz="2800" b="0" spc="-8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observing</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01990557"/>
                  </a:ext>
                </a:extLst>
              </a:tr>
              <a:tr h="493225">
                <a:tc>
                  <a:txBody>
                    <a:bodyPr/>
                    <a:lstStyle/>
                    <a:p>
                      <a:pPr marL="0"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Exploring or</a:t>
                      </a:r>
                      <a:r>
                        <a:rPr lang="en-US" sz="2800" b="0" spc="-14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travelling</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531644717"/>
                  </a:ext>
                </a:extLst>
              </a:tr>
              <a:tr h="493225">
                <a:tc>
                  <a:txBody>
                    <a:bodyPr/>
                    <a:lstStyle/>
                    <a:p>
                      <a:pPr marL="0"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Practicing</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60727839"/>
                  </a:ext>
                </a:extLst>
              </a:tr>
              <a:tr h="493225">
                <a:tc>
                  <a:txBody>
                    <a:bodyPr/>
                    <a:lstStyle/>
                    <a:p>
                      <a:pPr marL="0"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Taking notes</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73105719"/>
                  </a:ext>
                </a:extLst>
              </a:tr>
              <a:tr h="493225">
                <a:tc>
                  <a:txBody>
                    <a:bodyPr/>
                    <a:lstStyle/>
                    <a:p>
                      <a:pPr marL="0"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Reading</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79387679"/>
                  </a:ext>
                </a:extLst>
              </a:tr>
              <a:tr h="493225">
                <a:tc>
                  <a:txBody>
                    <a:bodyPr/>
                    <a:lstStyle/>
                    <a:p>
                      <a:pPr marL="0"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Listening </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6665812"/>
                  </a:ext>
                </a:extLst>
              </a:tr>
              <a:tr h="493225">
                <a:tc>
                  <a:txBody>
                    <a:bodyPr/>
                    <a:lstStyle/>
                    <a:p>
                      <a:pPr marL="0" indent="0">
                        <a:lnSpc>
                          <a:spcPct val="100000"/>
                        </a:lnSpc>
                        <a:spcBef>
                          <a:spcPts val="180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Playing</a:t>
                      </a:r>
                      <a:r>
                        <a:rPr lang="en-US" sz="2800" b="0" spc="-4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music</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820024442"/>
                  </a:ext>
                </a:extLst>
              </a:tr>
              <a:tr h="493225">
                <a:tc>
                  <a:txBody>
                    <a:bodyPr/>
                    <a:lstStyle/>
                    <a:p>
                      <a:pPr marL="0" indent="0">
                        <a:lnSpc>
                          <a:spcPct val="100000"/>
                        </a:lnSpc>
                        <a:spcBef>
                          <a:spcPts val="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Taking</a:t>
                      </a:r>
                      <a:r>
                        <a:rPr lang="en-US" sz="2800" b="0" spc="-2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photographs</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591578600"/>
                  </a:ext>
                </a:extLst>
              </a:tr>
            </a:tbl>
          </a:graphicData>
        </a:graphic>
      </p:graphicFrame>
      <p:sp>
        <p:nvSpPr>
          <p:cNvPr id="3" name="TextBox 2">
            <a:extLst>
              <a:ext uri="{FF2B5EF4-FFF2-40B4-BE49-F238E27FC236}">
                <a16:creationId xmlns:a16="http://schemas.microsoft.com/office/drawing/2014/main" id="{1C59344B-2C56-49F6-BF2B-DEE227A4C9E7}"/>
              </a:ext>
            </a:extLst>
          </p:cNvPr>
          <p:cNvSpPr txBox="1"/>
          <p:nvPr/>
        </p:nvSpPr>
        <p:spPr>
          <a:xfrm>
            <a:off x="4719373" y="136525"/>
            <a:ext cx="2753254" cy="861774"/>
          </a:xfrm>
          <a:prstGeom prst="rect">
            <a:avLst/>
          </a:prstGeom>
          <a:noFill/>
        </p:spPr>
        <p:txBody>
          <a:bodyPr wrap="none" rtlCol="0">
            <a:spAutoFit/>
          </a:bodyPr>
          <a:lstStyle/>
          <a:p>
            <a:r>
              <a:rPr lang="en-US" sz="3200" b="1" dirty="0">
                <a:latin typeface="Arial Narrow" panose="020B0606020202030204" pitchFamily="34" charset="0"/>
              </a:rPr>
              <a:t>Ways you learn:</a:t>
            </a:r>
          </a:p>
          <a:p>
            <a:endParaRPr lang="en-GB" dirty="0"/>
          </a:p>
        </p:txBody>
      </p:sp>
    </p:spTree>
    <p:extLst>
      <p:ext uri="{BB962C8B-B14F-4D97-AF65-F5344CB8AC3E}">
        <p14:creationId xmlns:p14="http://schemas.microsoft.com/office/powerpoint/2010/main" val="3548266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2125B0-1239-48A9-B534-2994B53F27AE}"/>
              </a:ext>
            </a:extLst>
          </p:cNvPr>
          <p:cNvSpPr txBox="1"/>
          <p:nvPr/>
        </p:nvSpPr>
        <p:spPr>
          <a:xfrm>
            <a:off x="4542818" y="136525"/>
            <a:ext cx="2753254" cy="861774"/>
          </a:xfrm>
          <a:prstGeom prst="rect">
            <a:avLst/>
          </a:prstGeom>
          <a:noFill/>
        </p:spPr>
        <p:txBody>
          <a:bodyPr wrap="none" rtlCol="0">
            <a:spAutoFit/>
          </a:bodyPr>
          <a:lstStyle/>
          <a:p>
            <a:r>
              <a:rPr lang="en-GB" sz="3200" b="1" dirty="0">
                <a:latin typeface="Arial Narrow" panose="020B0606020202030204" pitchFamily="34" charset="0"/>
              </a:rPr>
              <a:t>Ways you learn:</a:t>
            </a:r>
            <a:endParaRPr lang="en-US" sz="3200" b="1" dirty="0">
              <a:latin typeface="Arial Narrow" panose="020B0606020202030204" pitchFamily="34" charset="0"/>
            </a:endParaRPr>
          </a:p>
          <a:p>
            <a:endParaRPr lang="en-GB" dirty="0"/>
          </a:p>
        </p:txBody>
      </p:sp>
      <p:sp>
        <p:nvSpPr>
          <p:cNvPr id="4" name="TextBox 3">
            <a:extLst>
              <a:ext uri="{FF2B5EF4-FFF2-40B4-BE49-F238E27FC236}">
                <a16:creationId xmlns:a16="http://schemas.microsoft.com/office/drawing/2014/main" id="{3AECD6EF-C6BB-4525-AB0D-54755A4A06A6}"/>
              </a:ext>
            </a:extLst>
          </p:cNvPr>
          <p:cNvSpPr txBox="1"/>
          <p:nvPr/>
        </p:nvSpPr>
        <p:spPr>
          <a:xfrm>
            <a:off x="1392677" y="1149034"/>
            <a:ext cx="9406646" cy="4247317"/>
          </a:xfrm>
          <a:prstGeom prst="rect">
            <a:avLst/>
          </a:prstGeom>
          <a:solidFill>
            <a:schemeClr val="accent6">
              <a:lumMod val="20000"/>
              <a:lumOff val="80000"/>
            </a:schemeClr>
          </a:solidFill>
        </p:spPr>
        <p:txBody>
          <a:bodyPr wrap="square" rtlCol="0">
            <a:spAutoFit/>
          </a:bodyPr>
          <a:lstStyle/>
          <a:p>
            <a:r>
              <a:rPr lang="en-US" sz="2800" dirty="0">
                <a:latin typeface="Arial Narrow" panose="020B0606020202030204" pitchFamily="34" charset="0"/>
              </a:rPr>
              <a:t>Drawing or</a:t>
            </a:r>
            <a:r>
              <a:rPr lang="en-US" sz="2800" spc="-100" dirty="0">
                <a:latin typeface="Arial Narrow" panose="020B0606020202030204" pitchFamily="34" charset="0"/>
              </a:rPr>
              <a:t> </a:t>
            </a:r>
            <a:r>
              <a:rPr lang="en-US" sz="2800" dirty="0">
                <a:latin typeface="Arial Narrow" panose="020B0606020202030204" pitchFamily="34" charset="0"/>
              </a:rPr>
              <a:t>illustrating		Touching or</a:t>
            </a:r>
            <a:r>
              <a:rPr lang="en-US" sz="2800" spc="-60" dirty="0">
                <a:latin typeface="Arial Narrow" panose="020B0606020202030204" pitchFamily="34" charset="0"/>
              </a:rPr>
              <a:t> </a:t>
            </a:r>
            <a:r>
              <a:rPr lang="en-US" sz="2800" dirty="0">
                <a:latin typeface="Arial Narrow" panose="020B0606020202030204" pitchFamily="34" charset="0"/>
              </a:rPr>
              <a:t>feeling</a:t>
            </a:r>
          </a:p>
          <a:p>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r>
              <a:rPr lang="en-US" sz="2800" dirty="0">
                <a:latin typeface="Arial Narrow" panose="020B0606020202030204" pitchFamily="34" charset="0"/>
              </a:rPr>
              <a:t>Discussing or</a:t>
            </a:r>
            <a:r>
              <a:rPr lang="en-US" sz="2800" spc="-10" dirty="0">
                <a:latin typeface="Arial Narrow" panose="020B0606020202030204" pitchFamily="34" charset="0"/>
              </a:rPr>
              <a:t> </a:t>
            </a:r>
            <a:r>
              <a:rPr lang="en-US" sz="2800" dirty="0">
                <a:latin typeface="Arial Narrow" panose="020B0606020202030204" pitchFamily="34" charset="0"/>
              </a:rPr>
              <a:t>debating		Researching</a:t>
            </a:r>
          </a:p>
          <a:p>
            <a:endParaRPr lang="en-US" sz="2800" dirty="0">
              <a:latin typeface="Arial Narrow" panose="020B0606020202030204" pitchFamily="34" charset="0"/>
            </a:endParaRPr>
          </a:p>
          <a:p>
            <a:r>
              <a:rPr lang="en-US" sz="2800" dirty="0">
                <a:latin typeface="Arial Narrow" panose="020B0606020202030204" pitchFamily="34" charset="0"/>
              </a:rPr>
              <a:t>Role</a:t>
            </a:r>
            <a:r>
              <a:rPr lang="en-US" sz="2800" spc="-90" dirty="0">
                <a:latin typeface="Arial Narrow" panose="020B0606020202030204" pitchFamily="34" charset="0"/>
              </a:rPr>
              <a:t> </a:t>
            </a:r>
            <a:r>
              <a:rPr lang="en-US" sz="2800" dirty="0">
                <a:latin typeface="Arial Narrow" panose="020B0606020202030204" pitchFamily="34" charset="0"/>
              </a:rPr>
              <a:t>play				Completing worksheets</a:t>
            </a:r>
          </a:p>
          <a:p>
            <a:endParaRPr lang="en-US" sz="2800" dirty="0">
              <a:latin typeface="Arial Narrow" panose="020B0606020202030204" pitchFamily="34" charset="0"/>
            </a:endParaRPr>
          </a:p>
          <a:p>
            <a:r>
              <a:rPr lang="en-US" sz="2800" dirty="0">
                <a:latin typeface="Arial Narrow" panose="020B0606020202030204" pitchFamily="34" charset="0"/>
              </a:rPr>
              <a:t>Pictures or mind maps		Computers</a:t>
            </a:r>
          </a:p>
          <a:p>
            <a:endParaRPr lang="en-US" sz="2800" dirty="0">
              <a:latin typeface="Arial Narrow" panose="020B0606020202030204" pitchFamily="34" charset="0"/>
            </a:endParaRPr>
          </a:p>
          <a:p>
            <a:r>
              <a:rPr lang="en-US" sz="2800" dirty="0">
                <a:latin typeface="Arial Narrow" panose="020B0606020202030204" pitchFamily="34" charset="0"/>
              </a:rPr>
              <a:t>Imagining</a:t>
            </a:r>
            <a:r>
              <a:rPr lang="en-GB" dirty="0">
                <a:latin typeface="Arial Narrow" panose="020B0606020202030204" pitchFamily="34" charset="0"/>
                <a:ea typeface="Calibri" panose="020F0502020204030204" pitchFamily="34" charset="0"/>
                <a:cs typeface="Times New Roman" panose="02020603050405020304" pitchFamily="18" charset="0"/>
              </a:rPr>
              <a:t>	</a:t>
            </a:r>
          </a:p>
          <a:p>
            <a:endParaRPr lang="en-GB" dirty="0"/>
          </a:p>
        </p:txBody>
      </p:sp>
    </p:spTree>
    <p:extLst>
      <p:ext uri="{BB962C8B-B14F-4D97-AF65-F5344CB8AC3E}">
        <p14:creationId xmlns:p14="http://schemas.microsoft.com/office/powerpoint/2010/main" val="3933546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88AE68-F6D2-4ABE-9BF8-7817225EC8DA}"/>
              </a:ext>
            </a:extLst>
          </p:cNvPr>
          <p:cNvSpPr/>
          <p:nvPr/>
        </p:nvSpPr>
        <p:spPr>
          <a:xfrm>
            <a:off x="573741" y="1124744"/>
            <a:ext cx="11390403" cy="1077218"/>
          </a:xfrm>
          <a:prstGeom prst="rect">
            <a:avLst/>
          </a:prstGeom>
        </p:spPr>
        <p:txBody>
          <a:bodyPr wrap="square">
            <a:spAutoFit/>
          </a:bodyPr>
          <a:lstStyle/>
          <a:p>
            <a:endParaRPr lang="en-GB" sz="3200" dirty="0">
              <a:latin typeface="Arial Narrow" panose="020B0606020202030204" pitchFamily="34" charset="0"/>
            </a:endParaRPr>
          </a:p>
          <a:p>
            <a:endParaRPr lang="en-GB" sz="3200" dirty="0">
              <a:latin typeface="Arial Narrow" panose="020B0606020202030204" pitchFamily="34" charset="0"/>
            </a:endParaRPr>
          </a:p>
        </p:txBody>
      </p:sp>
      <p:sp>
        <p:nvSpPr>
          <p:cNvPr id="3" name="Rectangle 2">
            <a:extLst>
              <a:ext uri="{FF2B5EF4-FFF2-40B4-BE49-F238E27FC236}">
                <a16:creationId xmlns:a16="http://schemas.microsoft.com/office/drawing/2014/main" id="{B47A1E07-F464-4259-9885-4946C2C25169}"/>
              </a:ext>
            </a:extLst>
          </p:cNvPr>
          <p:cNvSpPr/>
          <p:nvPr/>
        </p:nvSpPr>
        <p:spPr>
          <a:xfrm>
            <a:off x="720896" y="1347593"/>
            <a:ext cx="10750208" cy="2878288"/>
          </a:xfrm>
          <a:prstGeom prst="rect">
            <a:avLst/>
          </a:prstGeom>
          <a:solidFill>
            <a:schemeClr val="accent6">
              <a:lumMod val="20000"/>
              <a:lumOff val="80000"/>
            </a:schemeClr>
          </a:solidFill>
        </p:spPr>
        <p:txBody>
          <a:bodyPr wrap="square">
            <a:spAutoFit/>
          </a:bodyPr>
          <a:lstStyle/>
          <a:p>
            <a:pPr>
              <a:lnSpc>
                <a:spcPct val="107000"/>
              </a:lnSpc>
              <a:spcBef>
                <a:spcPts val="15"/>
              </a:spcBef>
              <a:spcAft>
                <a:spcPts val="0"/>
              </a:spcAft>
            </a:pPr>
            <a:endParaRPr lang="en-GB" sz="3600" b="1" dirty="0">
              <a:latin typeface="Arial Narrow" panose="020B0606020202030204" pitchFamily="34" charset="0"/>
            </a:endParaRPr>
          </a:p>
          <a:p>
            <a:pPr>
              <a:lnSpc>
                <a:spcPct val="107000"/>
              </a:lnSpc>
              <a:spcBef>
                <a:spcPts val="15"/>
              </a:spcBef>
              <a:spcAft>
                <a:spcPts val="0"/>
              </a:spcAft>
            </a:pPr>
            <a:endParaRPr lang="en-GB" sz="3600" b="1" dirty="0">
              <a:latin typeface="Arial Narrow" panose="020B0606020202030204" pitchFamily="34" charset="0"/>
            </a:endParaRPr>
          </a:p>
          <a:p>
            <a:pPr algn="ctr">
              <a:lnSpc>
                <a:spcPct val="107000"/>
              </a:lnSpc>
              <a:spcBef>
                <a:spcPts val="15"/>
              </a:spcBef>
              <a:spcAft>
                <a:spcPts val="0"/>
              </a:spcAft>
            </a:pPr>
            <a:r>
              <a:rPr lang="en-GB" sz="2800" dirty="0">
                <a:latin typeface="Arial Narrow" panose="020B0606020202030204" pitchFamily="34" charset="0"/>
              </a:rPr>
              <a:t>Barriers to Learning</a:t>
            </a:r>
          </a:p>
          <a:p>
            <a:pPr>
              <a:lnSpc>
                <a:spcPct val="107000"/>
              </a:lnSpc>
              <a:spcBef>
                <a:spcPts val="15"/>
              </a:spcBef>
              <a:spcAft>
                <a:spcPts val="0"/>
              </a:spcAft>
            </a:pPr>
            <a:endParaRPr lang="en-GB" sz="3600" b="1"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Bef>
                <a:spcPts val="15"/>
              </a:spcBef>
              <a:spcAft>
                <a:spcPts val="0"/>
              </a:spcAft>
            </a:pPr>
            <a:endParaRPr lang="en-GB" sz="3600" b="1"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AFA845F-4736-4F23-BD33-950BFE42C841}"/>
              </a:ext>
            </a:extLst>
          </p:cNvPr>
          <p:cNvSpPr txBox="1"/>
          <p:nvPr/>
        </p:nvSpPr>
        <p:spPr>
          <a:xfrm>
            <a:off x="5463421" y="136525"/>
            <a:ext cx="1401346" cy="584775"/>
          </a:xfrm>
          <a:prstGeom prst="rect">
            <a:avLst/>
          </a:prstGeom>
          <a:noFill/>
        </p:spPr>
        <p:txBody>
          <a:bodyPr wrap="none" rtlCol="0">
            <a:spAutoFit/>
          </a:bodyPr>
          <a:lstStyle/>
          <a:p>
            <a:r>
              <a:rPr lang="en-GB" sz="3200" b="1" dirty="0">
                <a:latin typeface="Arial Narrow" panose="020B0606020202030204" pitchFamily="34" charset="0"/>
              </a:rPr>
              <a:t>Activity</a:t>
            </a:r>
            <a:endParaRPr lang="en-GB" sz="3200" dirty="0"/>
          </a:p>
        </p:txBody>
      </p:sp>
    </p:spTree>
    <p:extLst>
      <p:ext uri="{BB962C8B-B14F-4D97-AF65-F5344CB8AC3E}">
        <p14:creationId xmlns:p14="http://schemas.microsoft.com/office/powerpoint/2010/main" val="1916471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6C76F19-25B8-454E-A10E-D4B8EA056CF4}"/>
              </a:ext>
            </a:extLst>
          </p:cNvPr>
          <p:cNvGraphicFramePr>
            <a:graphicFrameLocks noGrp="1"/>
          </p:cNvGraphicFramePr>
          <p:nvPr>
            <p:extLst>
              <p:ext uri="{D42A27DB-BD31-4B8C-83A1-F6EECF244321}">
                <p14:modId xmlns:p14="http://schemas.microsoft.com/office/powerpoint/2010/main" val="2965981461"/>
              </p:ext>
            </p:extLst>
          </p:nvPr>
        </p:nvGraphicFramePr>
        <p:xfrm>
          <a:off x="1098041" y="853286"/>
          <a:ext cx="9995915" cy="5434070"/>
        </p:xfrm>
        <a:graphic>
          <a:graphicData uri="http://schemas.openxmlformats.org/drawingml/2006/table">
            <a:tbl>
              <a:tblPr firstRow="1" firstCol="1" lastRow="1" lastCol="1" bandRow="1" bandCol="1">
                <a:tableStyleId>{5C22544A-7EE6-4342-B048-85BDC9FD1C3A}</a:tableStyleId>
              </a:tblPr>
              <a:tblGrid>
                <a:gridCol w="9995915">
                  <a:extLst>
                    <a:ext uri="{9D8B030D-6E8A-4147-A177-3AD203B41FA5}">
                      <a16:colId xmlns:a16="http://schemas.microsoft.com/office/drawing/2014/main" val="1703237930"/>
                    </a:ext>
                  </a:extLst>
                </a:gridCol>
              </a:tblGrid>
              <a:tr h="606410">
                <a:tc>
                  <a:txBody>
                    <a:bodyPr/>
                    <a:lstStyle/>
                    <a:p>
                      <a:pPr marL="44450">
                        <a:lnSpc>
                          <a:spcPct val="107000"/>
                        </a:lnSpc>
                        <a:spcBef>
                          <a:spcPts val="550"/>
                        </a:spcBef>
                        <a:spcAft>
                          <a:spcPts val="0"/>
                        </a:spcAft>
                      </a:pPr>
                      <a:endParaRPr lang="en-US" sz="3600" dirty="0">
                        <a:solidFill>
                          <a:schemeClr val="tx1"/>
                        </a:solidFill>
                        <a:effectLst/>
                        <a:latin typeface="Arial Narrow" panose="020B0606020202030204" pitchFamily="34"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12943713"/>
                  </a:ext>
                </a:extLst>
              </a:tr>
              <a:tr h="804610">
                <a:tc>
                  <a:txBody>
                    <a:bodyPr/>
                    <a:lstStyle/>
                    <a:p>
                      <a:pPr marL="44450" indent="0">
                        <a:lnSpc>
                          <a:spcPct val="150000"/>
                        </a:lnSpc>
                        <a:spcBef>
                          <a:spcPts val="675"/>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Feeling</a:t>
                      </a:r>
                      <a:r>
                        <a:rPr lang="en-US" sz="2800" b="0" spc="-15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stressed</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436723485"/>
                  </a:ext>
                </a:extLst>
              </a:tr>
              <a:tr h="804610">
                <a:tc>
                  <a:txBody>
                    <a:bodyPr/>
                    <a:lstStyle/>
                    <a:p>
                      <a:pPr marL="44450" indent="0">
                        <a:lnSpc>
                          <a:spcPct val="150000"/>
                        </a:lnSpc>
                        <a:spcBef>
                          <a:spcPts val="675"/>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Feeling</a:t>
                      </a:r>
                      <a:r>
                        <a:rPr lang="en-US" sz="2800" b="0" spc="-15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sad/unhappy</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25751272"/>
                  </a:ext>
                </a:extLst>
              </a:tr>
              <a:tr h="804610">
                <a:tc>
                  <a:txBody>
                    <a:bodyPr/>
                    <a:lstStyle/>
                    <a:p>
                      <a:pPr marL="44450" indent="0">
                        <a:lnSpc>
                          <a:spcPct val="150000"/>
                        </a:lnSpc>
                        <a:spcBef>
                          <a:spcPts val="675"/>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Lack of sleep – being</a:t>
                      </a:r>
                      <a:r>
                        <a:rPr lang="en-US" sz="2800" b="0" spc="5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tired</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550998184"/>
                  </a:ext>
                </a:extLst>
              </a:tr>
              <a:tr h="804610">
                <a:tc>
                  <a:txBody>
                    <a:bodyPr/>
                    <a:lstStyle/>
                    <a:p>
                      <a:pPr marL="44450" indent="0">
                        <a:lnSpc>
                          <a:spcPct val="150000"/>
                        </a:lnSpc>
                        <a:spcBef>
                          <a:spcPts val="67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Being cold or</a:t>
                      </a:r>
                      <a:r>
                        <a:rPr lang="en-US" sz="2800" b="0" spc="10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wet</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9864853"/>
                  </a:ext>
                </a:extLst>
              </a:tr>
              <a:tr h="804610">
                <a:tc>
                  <a:txBody>
                    <a:bodyPr/>
                    <a:lstStyle/>
                    <a:p>
                      <a:pPr marL="44450" indent="0">
                        <a:lnSpc>
                          <a:spcPct val="150000"/>
                        </a:lnSpc>
                        <a:spcBef>
                          <a:spcPts val="67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Being or feeling left</a:t>
                      </a:r>
                      <a:r>
                        <a:rPr lang="en-US" sz="2800" b="0" spc="-120"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out/excluded</a:t>
                      </a:r>
                      <a:endParaRPr lang="en-GB" sz="2800" b="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591537706"/>
                  </a:ext>
                </a:extLst>
              </a:tr>
              <a:tr h="804610">
                <a:tc>
                  <a:txBody>
                    <a:bodyPr/>
                    <a:lstStyle/>
                    <a:p>
                      <a:pPr marL="44450" indent="0">
                        <a:lnSpc>
                          <a:spcPct val="150000"/>
                        </a:lnSpc>
                        <a:spcBef>
                          <a:spcPts val="670"/>
                        </a:spcBef>
                        <a:spcAft>
                          <a:spcPts val="0"/>
                        </a:spcAft>
                        <a:buFont typeface="Arial" panose="020B0604020202020204" pitchFamily="34" charset="0"/>
                        <a:buNone/>
                      </a:pPr>
                      <a:r>
                        <a:rPr lang="en-US" sz="2800" b="0" dirty="0">
                          <a:solidFill>
                            <a:schemeClr val="tx1"/>
                          </a:solidFill>
                          <a:effectLst/>
                          <a:latin typeface="Arial Narrow" panose="020B0606020202030204" pitchFamily="34" charset="0"/>
                        </a:rPr>
                        <a:t>Feeling</a:t>
                      </a:r>
                      <a:r>
                        <a:rPr lang="en-US" sz="2800" b="0" spc="265" dirty="0">
                          <a:solidFill>
                            <a:schemeClr val="tx1"/>
                          </a:solidFill>
                          <a:effectLst/>
                          <a:latin typeface="Arial Narrow" panose="020B0606020202030204" pitchFamily="34" charset="0"/>
                        </a:rPr>
                        <a:t> </a:t>
                      </a:r>
                      <a:r>
                        <a:rPr lang="en-US" sz="2800" b="0" dirty="0">
                          <a:solidFill>
                            <a:schemeClr val="tx1"/>
                          </a:solidFill>
                          <a:effectLst/>
                          <a:latin typeface="Arial Narrow" panose="020B0606020202030204" pitchFamily="34" charset="0"/>
                        </a:rPr>
                        <a:t>upset/worried</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185318115"/>
                  </a:ext>
                </a:extLst>
              </a:tr>
            </a:tbl>
          </a:graphicData>
        </a:graphic>
      </p:graphicFrame>
      <p:sp>
        <p:nvSpPr>
          <p:cNvPr id="3" name="TextBox 2">
            <a:extLst>
              <a:ext uri="{FF2B5EF4-FFF2-40B4-BE49-F238E27FC236}">
                <a16:creationId xmlns:a16="http://schemas.microsoft.com/office/drawing/2014/main" id="{3CE0E4E2-6A27-4141-ADE2-BAD6EE9E5BAB}"/>
              </a:ext>
            </a:extLst>
          </p:cNvPr>
          <p:cNvSpPr txBox="1"/>
          <p:nvPr/>
        </p:nvSpPr>
        <p:spPr>
          <a:xfrm flipH="1">
            <a:off x="3129061" y="139757"/>
            <a:ext cx="5933873" cy="861774"/>
          </a:xfrm>
          <a:prstGeom prst="rect">
            <a:avLst/>
          </a:prstGeom>
          <a:noFill/>
        </p:spPr>
        <p:txBody>
          <a:bodyPr wrap="square" rtlCol="0">
            <a:spAutoFit/>
          </a:bodyPr>
          <a:lstStyle/>
          <a:p>
            <a:r>
              <a:rPr lang="en-US" sz="3200" b="1" dirty="0">
                <a:latin typeface="Arial Narrow" panose="020B0606020202030204" pitchFamily="34" charset="0"/>
              </a:rPr>
              <a:t>Barriers</a:t>
            </a:r>
            <a:r>
              <a:rPr lang="en-US" sz="3200" b="1" spc="-105" dirty="0">
                <a:latin typeface="Arial Narrow" panose="020B0606020202030204" pitchFamily="34" charset="0"/>
              </a:rPr>
              <a:t> </a:t>
            </a:r>
            <a:r>
              <a:rPr lang="en-US" sz="3200" b="1" dirty="0">
                <a:latin typeface="Arial Narrow" panose="020B0606020202030204" pitchFamily="34" charset="0"/>
              </a:rPr>
              <a:t>to</a:t>
            </a:r>
            <a:r>
              <a:rPr lang="en-US" sz="3200" b="1" spc="-105" dirty="0">
                <a:latin typeface="Arial Narrow" panose="020B0606020202030204" pitchFamily="34" charset="0"/>
              </a:rPr>
              <a:t> </a:t>
            </a:r>
            <a:r>
              <a:rPr lang="en-US" sz="3200" b="1" dirty="0">
                <a:latin typeface="Arial Narrow" panose="020B0606020202030204" pitchFamily="34" charset="0"/>
              </a:rPr>
              <a:t>learning</a:t>
            </a:r>
            <a:r>
              <a:rPr lang="en-US" sz="3200" b="1" spc="-105" dirty="0">
                <a:latin typeface="Arial Narrow" panose="020B0606020202030204" pitchFamily="34" charset="0"/>
              </a:rPr>
              <a:t> </a:t>
            </a:r>
            <a:r>
              <a:rPr lang="en-US" sz="3200" b="1" dirty="0">
                <a:latin typeface="Arial Narrow" panose="020B0606020202030204" pitchFamily="34" charset="0"/>
              </a:rPr>
              <a:t>can</a:t>
            </a:r>
            <a:r>
              <a:rPr lang="en-US" sz="3200" b="1" spc="-105" dirty="0">
                <a:latin typeface="Arial Narrow" panose="020B0606020202030204" pitchFamily="34" charset="0"/>
              </a:rPr>
              <a:t> </a:t>
            </a:r>
            <a:r>
              <a:rPr lang="en-US" sz="3200" b="1" dirty="0">
                <a:latin typeface="Arial Narrow" panose="020B0606020202030204" pitchFamily="34" charset="0"/>
              </a:rPr>
              <a:t>include:</a:t>
            </a:r>
          </a:p>
          <a:p>
            <a:endParaRPr lang="en-GB" dirty="0"/>
          </a:p>
        </p:txBody>
      </p:sp>
    </p:spTree>
    <p:extLst>
      <p:ext uri="{BB962C8B-B14F-4D97-AF65-F5344CB8AC3E}">
        <p14:creationId xmlns:p14="http://schemas.microsoft.com/office/powerpoint/2010/main" val="2844962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CD846A-36C3-4FAE-AFF6-268FE184BFF0}"/>
              </a:ext>
            </a:extLst>
          </p:cNvPr>
          <p:cNvSpPr txBox="1"/>
          <p:nvPr/>
        </p:nvSpPr>
        <p:spPr>
          <a:xfrm>
            <a:off x="3311819" y="136525"/>
            <a:ext cx="5290872" cy="861774"/>
          </a:xfrm>
          <a:prstGeom prst="rect">
            <a:avLst/>
          </a:prstGeom>
          <a:noFill/>
        </p:spPr>
        <p:txBody>
          <a:bodyPr wrap="none" rtlCol="0">
            <a:spAutoFit/>
          </a:bodyPr>
          <a:lstStyle/>
          <a:p>
            <a:r>
              <a:rPr lang="en-US" sz="3200" b="1" dirty="0">
                <a:latin typeface="Arial Narrow" panose="020B0606020202030204" pitchFamily="34" charset="0"/>
              </a:rPr>
              <a:t>Barriers</a:t>
            </a:r>
            <a:r>
              <a:rPr lang="en-US" sz="3200" b="1" spc="-105" dirty="0">
                <a:latin typeface="Arial Narrow" panose="020B0606020202030204" pitchFamily="34" charset="0"/>
              </a:rPr>
              <a:t> </a:t>
            </a:r>
            <a:r>
              <a:rPr lang="en-US" sz="3200" b="1" dirty="0">
                <a:latin typeface="Arial Narrow" panose="020B0606020202030204" pitchFamily="34" charset="0"/>
              </a:rPr>
              <a:t>to</a:t>
            </a:r>
            <a:r>
              <a:rPr lang="en-US" sz="3200" b="1" spc="-105" dirty="0">
                <a:latin typeface="Arial Narrow" panose="020B0606020202030204" pitchFamily="34" charset="0"/>
              </a:rPr>
              <a:t> </a:t>
            </a:r>
            <a:r>
              <a:rPr lang="en-US" sz="3200" b="1" dirty="0">
                <a:latin typeface="Arial Narrow" panose="020B0606020202030204" pitchFamily="34" charset="0"/>
              </a:rPr>
              <a:t>learning</a:t>
            </a:r>
            <a:r>
              <a:rPr lang="en-US" sz="3200" b="1" spc="-105" dirty="0">
                <a:latin typeface="Arial Narrow" panose="020B0606020202030204" pitchFamily="34" charset="0"/>
              </a:rPr>
              <a:t> </a:t>
            </a:r>
            <a:r>
              <a:rPr lang="en-US" sz="3200" b="1" dirty="0">
                <a:latin typeface="Arial Narrow" panose="020B0606020202030204" pitchFamily="34" charset="0"/>
              </a:rPr>
              <a:t>can</a:t>
            </a:r>
            <a:r>
              <a:rPr lang="en-US" sz="3200" b="1" spc="-105" dirty="0">
                <a:latin typeface="Arial Narrow" panose="020B0606020202030204" pitchFamily="34" charset="0"/>
              </a:rPr>
              <a:t> </a:t>
            </a:r>
            <a:r>
              <a:rPr lang="en-US" sz="3200" b="1" dirty="0">
                <a:latin typeface="Arial Narrow" panose="020B0606020202030204" pitchFamily="34" charset="0"/>
              </a:rPr>
              <a:t>include:</a:t>
            </a:r>
          </a:p>
          <a:p>
            <a:endParaRPr lang="en-GB" dirty="0"/>
          </a:p>
        </p:txBody>
      </p:sp>
      <p:sp>
        <p:nvSpPr>
          <p:cNvPr id="4" name="TextBox 3">
            <a:extLst>
              <a:ext uri="{FF2B5EF4-FFF2-40B4-BE49-F238E27FC236}">
                <a16:creationId xmlns:a16="http://schemas.microsoft.com/office/drawing/2014/main" id="{D16CD197-CF60-4CD7-AB74-5E3C2F1C03ED}"/>
              </a:ext>
            </a:extLst>
          </p:cNvPr>
          <p:cNvSpPr txBox="1"/>
          <p:nvPr/>
        </p:nvSpPr>
        <p:spPr>
          <a:xfrm>
            <a:off x="6167336" y="998299"/>
            <a:ext cx="45719" cy="369332"/>
          </a:xfrm>
          <a:prstGeom prst="rect">
            <a:avLst/>
          </a:prstGeom>
          <a:noFill/>
        </p:spPr>
        <p:txBody>
          <a:bodyPr wrap="square" rtlCol="0">
            <a:spAutoFit/>
          </a:bodyPr>
          <a:lstStyle/>
          <a:p>
            <a:endParaRPr lang="en-GB" dirty="0"/>
          </a:p>
        </p:txBody>
      </p:sp>
      <p:sp>
        <p:nvSpPr>
          <p:cNvPr id="7" name="TextBox 6">
            <a:extLst>
              <a:ext uri="{FF2B5EF4-FFF2-40B4-BE49-F238E27FC236}">
                <a16:creationId xmlns:a16="http://schemas.microsoft.com/office/drawing/2014/main" id="{C87BD2BC-EEFC-4150-BEEF-002514A43456}"/>
              </a:ext>
            </a:extLst>
          </p:cNvPr>
          <p:cNvSpPr txBox="1"/>
          <p:nvPr/>
        </p:nvSpPr>
        <p:spPr>
          <a:xfrm>
            <a:off x="1527404" y="1120630"/>
            <a:ext cx="9137191" cy="4370427"/>
          </a:xfrm>
          <a:prstGeom prst="rect">
            <a:avLst/>
          </a:prstGeom>
          <a:solidFill>
            <a:schemeClr val="accent6">
              <a:lumMod val="20000"/>
              <a:lumOff val="80000"/>
            </a:schemeClr>
          </a:solidFill>
        </p:spPr>
        <p:txBody>
          <a:bodyPr wrap="square" rtlCol="0">
            <a:spAutoFit/>
          </a:bodyPr>
          <a:lstStyle/>
          <a:p>
            <a:r>
              <a:rPr lang="en-US" sz="2800" dirty="0">
                <a:latin typeface="Arial Narrow" panose="020B0606020202030204" pitchFamily="34" charset="0"/>
              </a:rPr>
              <a:t>Feeling</a:t>
            </a:r>
            <a:r>
              <a:rPr lang="en-US" sz="2800" spc="50" dirty="0">
                <a:latin typeface="Arial Narrow" panose="020B0606020202030204" pitchFamily="34" charset="0"/>
              </a:rPr>
              <a:t> </a:t>
            </a:r>
            <a:r>
              <a:rPr lang="en-US" sz="2800" dirty="0">
                <a:latin typeface="Arial Narrow" panose="020B0606020202030204" pitchFamily="34" charset="0"/>
              </a:rPr>
              <a:t>hungry			Being</a:t>
            </a:r>
            <a:r>
              <a:rPr lang="en-US" sz="2800" spc="25" dirty="0">
                <a:latin typeface="Arial Narrow" panose="020B0606020202030204" pitchFamily="34" charset="0"/>
              </a:rPr>
              <a:t> </a:t>
            </a:r>
            <a:r>
              <a:rPr lang="en-US" sz="2800" dirty="0">
                <a:latin typeface="Arial Narrow" panose="020B0606020202030204" pitchFamily="34" charset="0"/>
              </a:rPr>
              <a:t>bored</a:t>
            </a:r>
          </a:p>
          <a:p>
            <a:r>
              <a:rPr lang="en-US" sz="2800" dirty="0">
                <a:latin typeface="Arial Narrow" panose="020B0606020202030204" pitchFamily="34" charset="0"/>
              </a:rPr>
              <a:t>	</a:t>
            </a:r>
          </a:p>
          <a:p>
            <a:r>
              <a:rPr lang="en-US" sz="2800" dirty="0">
                <a:latin typeface="Arial Narrow" panose="020B0606020202030204" pitchFamily="34" charset="0"/>
              </a:rPr>
              <a:t>When I don’t understand what I am meant to do</a:t>
            </a:r>
            <a:r>
              <a:rPr lang="en-US" sz="2800" spc="25" dirty="0">
                <a:latin typeface="Arial Narrow" panose="020B0606020202030204" pitchFamily="34" charset="0"/>
              </a:rPr>
              <a:t> </a:t>
            </a:r>
          </a:p>
          <a:p>
            <a:endParaRPr lang="en-US" sz="2800" spc="25" dirty="0">
              <a:latin typeface="Arial Narrow" panose="020B0606020202030204" pitchFamily="34" charset="0"/>
            </a:endParaRPr>
          </a:p>
          <a:p>
            <a:r>
              <a:rPr lang="en-US" sz="2800" dirty="0">
                <a:latin typeface="Arial Narrow" panose="020B0606020202030204" pitchFamily="34" charset="0"/>
              </a:rPr>
              <a:t>When it is too noisy, too dark or too</a:t>
            </a:r>
            <a:r>
              <a:rPr lang="en-US" sz="2800" spc="120" dirty="0">
                <a:latin typeface="Arial Narrow" panose="020B0606020202030204" pitchFamily="34" charset="0"/>
              </a:rPr>
              <a:t> </a:t>
            </a:r>
            <a:r>
              <a:rPr lang="en-US" sz="2800" dirty="0">
                <a:latin typeface="Arial Narrow" panose="020B0606020202030204" pitchFamily="34" charset="0"/>
              </a:rPr>
              <a:t>bright	 </a:t>
            </a:r>
          </a:p>
          <a:p>
            <a:endParaRPr lang="en-US" sz="2800" dirty="0">
              <a:latin typeface="Arial Narrow" panose="020B0606020202030204" pitchFamily="34" charset="0"/>
            </a:endParaRPr>
          </a:p>
          <a:p>
            <a:r>
              <a:rPr lang="en-US" sz="2800" dirty="0">
                <a:latin typeface="Arial Narrow" panose="020B0606020202030204" pitchFamily="34" charset="0"/>
              </a:rPr>
              <a:t>When I can’t be bothered trying		</a:t>
            </a:r>
          </a:p>
          <a:p>
            <a:endParaRPr lang="en-GB" dirty="0">
              <a:latin typeface="Arial Narrow" panose="020B0606020202030204" pitchFamily="34" charset="0"/>
              <a:ea typeface="Calibri" panose="020F0502020204030204" pitchFamily="34" charset="0"/>
              <a:cs typeface="Times New Roman" panose="02020603050405020304" pitchFamily="18" charset="0"/>
            </a:endParaRPr>
          </a:p>
          <a:p>
            <a:endParaRPr lang="en-US" spc="25" dirty="0">
              <a:latin typeface="Arial Narrow" panose="020B0606020202030204" pitchFamily="34" charset="0"/>
            </a:endParaRPr>
          </a:p>
          <a:p>
            <a:r>
              <a:rPr lang="en-GB" sz="2800" dirty="0">
                <a:latin typeface="Arial Narrow" panose="020B0606020202030204" pitchFamily="34" charset="0"/>
                <a:ea typeface="Calibri" panose="020F0502020204030204" pitchFamily="34" charset="0"/>
                <a:cs typeface="Times New Roman" panose="02020603050405020304" pitchFamily="18" charset="0"/>
              </a:rPr>
              <a:t>When it is too hard/easy		</a:t>
            </a:r>
            <a:r>
              <a:rPr lang="en-US" sz="2800" dirty="0">
                <a:latin typeface="Arial Narrow" panose="020B0606020202030204" pitchFamily="34" charset="0"/>
              </a:rPr>
              <a:t> Not enjoying the</a:t>
            </a:r>
            <a:r>
              <a:rPr lang="en-US" sz="2800" spc="-130" dirty="0">
                <a:latin typeface="Arial Narrow" panose="020B0606020202030204" pitchFamily="34" charset="0"/>
              </a:rPr>
              <a:t> </a:t>
            </a:r>
            <a:r>
              <a:rPr lang="en-US" sz="2800" dirty="0">
                <a:latin typeface="Arial Narrow" panose="020B0606020202030204" pitchFamily="34" charset="0"/>
              </a:rPr>
              <a:t>experience</a:t>
            </a:r>
            <a:endParaRPr lang="en-GB"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732688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2D47E3F-58CA-4ED0-B43E-DF25EC2D4C94}"/>
              </a:ext>
            </a:extLst>
          </p:cNvPr>
          <p:cNvSpPr/>
          <p:nvPr/>
        </p:nvSpPr>
        <p:spPr>
          <a:xfrm>
            <a:off x="1080534" y="1399918"/>
            <a:ext cx="10030932" cy="4336059"/>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does your child learn and how they take part in any learning experience?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What helped your child to learn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What are the barriers to learning</a:t>
            </a:r>
            <a:r>
              <a:rPr lang="en-GB" sz="2800" dirty="0">
                <a:latin typeface="Arial Narrow" panose="020B0606020202030204" pitchFamily="34" charset="0"/>
                <a:ea typeface="Calibri" panose="020F0502020204030204" pitchFamily="34" charset="0"/>
                <a:cs typeface="Arial" panose="020B0604020202020204" pitchFamily="34" charset="0"/>
              </a:rPr>
              <a:t> for your child and how you can support them to remove these barriers? </a:t>
            </a:r>
          </a:p>
          <a:p>
            <a:pPr>
              <a:lnSpc>
                <a:spcPct val="107000"/>
              </a:lnSpc>
              <a:spcAft>
                <a:spcPts val="800"/>
              </a:spcAft>
            </a:pPr>
            <a:endParaRPr lang="en-GB" sz="3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2B6DAA6-4289-41EB-B36D-21488C68A295}"/>
              </a:ext>
            </a:extLst>
          </p:cNvPr>
          <p:cNvSpPr txBox="1"/>
          <p:nvPr/>
        </p:nvSpPr>
        <p:spPr>
          <a:xfrm>
            <a:off x="5357657" y="412931"/>
            <a:ext cx="1476686"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Discuss</a:t>
            </a:r>
          </a:p>
          <a:p>
            <a:endParaRPr lang="en-GB" dirty="0"/>
          </a:p>
        </p:txBody>
      </p:sp>
    </p:spTree>
    <p:extLst>
      <p:ext uri="{BB962C8B-B14F-4D97-AF65-F5344CB8AC3E}">
        <p14:creationId xmlns:p14="http://schemas.microsoft.com/office/powerpoint/2010/main" val="1473066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52A7BE-15D2-4A73-B611-A62F00D42C74}"/>
              </a:ext>
            </a:extLst>
          </p:cNvPr>
          <p:cNvSpPr/>
          <p:nvPr/>
        </p:nvSpPr>
        <p:spPr>
          <a:xfrm>
            <a:off x="1568918" y="1404656"/>
            <a:ext cx="8771584" cy="4585871"/>
          </a:xfrm>
          <a:prstGeom prst="rect">
            <a:avLst/>
          </a:prstGeom>
          <a:solidFill>
            <a:schemeClr val="accent6">
              <a:lumMod val="20000"/>
              <a:lumOff val="80000"/>
            </a:schemeClr>
          </a:solidFill>
        </p:spPr>
        <p:txBody>
          <a:bodyPr wrap="square">
            <a:spAutoFit/>
          </a:bodyPr>
          <a:lstStyle/>
          <a:p>
            <a:endParaRPr lang="en-GB" sz="1200" b="1" dirty="0">
              <a:latin typeface="Arial Narrow" panose="020B0606020202030204" pitchFamily="34" charset="0"/>
            </a:endParaRPr>
          </a:p>
          <a:p>
            <a:r>
              <a:rPr lang="en-GB" sz="2800" dirty="0">
                <a:latin typeface="Arial Narrow" panose="020B0606020202030204" pitchFamily="34" charset="0"/>
              </a:rPr>
              <a:t>Explain the purpose of the activity including why it is important for children to: </a:t>
            </a:r>
          </a:p>
          <a:p>
            <a:pPr>
              <a:spcBef>
                <a:spcPts val="2400"/>
              </a:spcBef>
            </a:pPr>
            <a:r>
              <a:rPr lang="en-GB" sz="2800" dirty="0">
                <a:latin typeface="Arial Narrow" panose="020B0606020202030204" pitchFamily="34" charset="0"/>
              </a:rPr>
              <a:t>Recognise how they learn</a:t>
            </a:r>
          </a:p>
          <a:p>
            <a:pPr>
              <a:spcBef>
                <a:spcPts val="2400"/>
              </a:spcBef>
            </a:pPr>
            <a:r>
              <a:rPr lang="en-GB" sz="2800" dirty="0">
                <a:latin typeface="Arial Narrow" panose="020B0606020202030204" pitchFamily="34" charset="0"/>
              </a:rPr>
              <a:t>Identify any barriers to learning they may have</a:t>
            </a:r>
          </a:p>
          <a:p>
            <a:pPr>
              <a:spcBef>
                <a:spcPts val="2400"/>
              </a:spcBef>
            </a:pPr>
            <a:r>
              <a:rPr lang="en-GB" sz="2800" dirty="0">
                <a:latin typeface="Arial Narrow" panose="020B0606020202030204" pitchFamily="34" charset="0"/>
              </a:rPr>
              <a:t>How to achieve a good learning environment at home</a:t>
            </a:r>
          </a:p>
          <a:p>
            <a:pPr>
              <a:spcBef>
                <a:spcPts val="2400"/>
              </a:spcBef>
            </a:pPr>
            <a:endParaRPr lang="en-GB" sz="2800" dirty="0">
              <a:latin typeface="Arial Narrow" panose="020B0606020202030204" pitchFamily="34" charset="0"/>
            </a:endParaRPr>
          </a:p>
          <a:p>
            <a:endParaRPr lang="en-GB" sz="3200" dirty="0">
              <a:latin typeface="Arial Narrow" panose="020B0606020202030204" pitchFamily="34" charset="0"/>
            </a:endParaRPr>
          </a:p>
        </p:txBody>
      </p:sp>
      <p:sp>
        <p:nvSpPr>
          <p:cNvPr id="3" name="TextBox 2">
            <a:extLst>
              <a:ext uri="{FF2B5EF4-FFF2-40B4-BE49-F238E27FC236}">
                <a16:creationId xmlns:a16="http://schemas.microsoft.com/office/drawing/2014/main" id="{C3957B20-A25E-4051-8D0D-AE80FA24AD69}"/>
              </a:ext>
            </a:extLst>
          </p:cNvPr>
          <p:cNvSpPr txBox="1"/>
          <p:nvPr/>
        </p:nvSpPr>
        <p:spPr>
          <a:xfrm>
            <a:off x="4003119" y="231597"/>
            <a:ext cx="4185761" cy="861774"/>
          </a:xfrm>
          <a:prstGeom prst="rect">
            <a:avLst/>
          </a:prstGeom>
          <a:noFill/>
        </p:spPr>
        <p:txBody>
          <a:bodyPr wrap="none" rtlCol="0">
            <a:spAutoFit/>
          </a:bodyPr>
          <a:lstStyle/>
          <a:p>
            <a:r>
              <a:rPr lang="en-GB" sz="3200" b="1" dirty="0">
                <a:latin typeface="Arial Narrow" panose="020B0606020202030204" pitchFamily="34" charset="0"/>
              </a:rPr>
              <a:t>Family activity at home:  </a:t>
            </a:r>
          </a:p>
          <a:p>
            <a:endParaRPr lang="en-GB" dirty="0"/>
          </a:p>
        </p:txBody>
      </p:sp>
    </p:spTree>
    <p:extLst>
      <p:ext uri="{BB962C8B-B14F-4D97-AF65-F5344CB8AC3E}">
        <p14:creationId xmlns:p14="http://schemas.microsoft.com/office/powerpoint/2010/main" val="904093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F44C63-D568-417F-B14C-859C6A14F3A7}"/>
              </a:ext>
            </a:extLst>
          </p:cNvPr>
          <p:cNvSpPr/>
          <p:nvPr/>
        </p:nvSpPr>
        <p:spPr>
          <a:xfrm>
            <a:off x="1703962" y="2372749"/>
            <a:ext cx="8784076" cy="2112501"/>
          </a:xfrm>
          <a:prstGeom prst="rect">
            <a:avLst/>
          </a:prstGeom>
          <a:solidFill>
            <a:schemeClr val="accent6">
              <a:lumMod val="20000"/>
              <a:lumOff val="80000"/>
            </a:schemeClr>
          </a:solidFill>
        </p:spPr>
        <p:txBody>
          <a:bodyPr wrap="square">
            <a:spAutoFit/>
          </a:bodyPr>
          <a:lstStyle/>
          <a:p>
            <a:pPr algn="ctr">
              <a:lnSpc>
                <a:spcPct val="107000"/>
              </a:lnSpc>
              <a:spcAft>
                <a:spcPts val="800"/>
              </a:spcAft>
            </a:pPr>
            <a:endParaRPr lang="en-GB" sz="40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3200" b="1" dirty="0">
                <a:latin typeface="Arial Narrow" panose="020B0606020202030204" pitchFamily="34" charset="0"/>
                <a:ea typeface="Calibri" panose="020F0502020204030204" pitchFamily="34" charset="0"/>
                <a:cs typeface="Arial" panose="020B0604020202020204" pitchFamily="34" charset="0"/>
              </a:rPr>
              <a:t>Feedback/closing summary </a:t>
            </a:r>
          </a:p>
          <a:p>
            <a:pPr algn="ctr">
              <a:lnSpc>
                <a:spcPct val="107000"/>
              </a:lnSpc>
              <a:spcAft>
                <a:spcPts val="800"/>
              </a:spcAft>
            </a:pPr>
            <a:endParaRPr lang="en-GB" sz="4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0684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618</Words>
  <Application>Microsoft Office PowerPoint</Application>
  <PresentationFormat>Widescreen</PresentationFormat>
  <Paragraphs>99</Paragraphs>
  <Slides>16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Arial Narrow</vt:lpstr>
      <vt:lpstr>Calibri</vt:lpstr>
      <vt:lpstr>Calibri Light</vt:lpstr>
      <vt:lpstr>Frutiger LT 55 Roman</vt:lpstr>
      <vt:lpstr>Office Theme</vt:lpstr>
      <vt:lpstr>1_Office Theme</vt:lpstr>
      <vt:lpstr>PowerPoint Presentation</vt:lpstr>
      <vt:lpstr>          </vt:lpstr>
      <vt:lpstr>Session 18: How do children learn best?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Peter Fitzpatrick</cp:lastModifiedBy>
  <cp:revision>41</cp:revision>
  <cp:lastPrinted>2019-04-07T08:50:31Z</cp:lastPrinted>
  <dcterms:created xsi:type="dcterms:W3CDTF">2019-03-26T12:31:19Z</dcterms:created>
  <dcterms:modified xsi:type="dcterms:W3CDTF">2024-08-06T15:09:48Z</dcterms:modified>
</cp:coreProperties>
</file>