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15"/>
  </p:notesMasterIdLst>
  <p:sldIdLst>
    <p:sldId id="705" r:id="rId3"/>
    <p:sldId id="704" r:id="rId4"/>
    <p:sldId id="471" r:id="rId5"/>
    <p:sldId id="433" r:id="rId6"/>
    <p:sldId id="434" r:id="rId7"/>
    <p:sldId id="435" r:id="rId8"/>
    <p:sldId id="725" r:id="rId9"/>
    <p:sldId id="726" r:id="rId10"/>
    <p:sldId id="436" r:id="rId11"/>
    <p:sldId id="555" r:id="rId12"/>
    <p:sldId id="554" r:id="rId13"/>
    <p:sldId id="683" r:id="rId14"/>
  </p:sldIdLst>
  <p:sldSz cx="12192000" cy="6858000"/>
  <p:notesSz cx="10018713" cy="68897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E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4660"/>
  </p:normalViewPr>
  <p:slideViewPr>
    <p:cSldViewPr snapToGrid="0">
      <p:cViewPr varScale="1">
        <p:scale>
          <a:sx n="111" d="100"/>
          <a:sy n="111" d="100"/>
        </p:scale>
        <p:origin x="600" y="102"/>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42030" cy="345936"/>
          </a:xfrm>
          <a:prstGeom prst="rect">
            <a:avLst/>
          </a:prstGeom>
        </p:spPr>
        <p:txBody>
          <a:bodyPr vert="horz" lIns="92446" tIns="46223" rIns="92446" bIns="46223" rtlCol="0"/>
          <a:lstStyle>
            <a:lvl1pPr algn="l">
              <a:defRPr sz="1200"/>
            </a:lvl1pPr>
          </a:lstStyle>
          <a:p>
            <a:endParaRPr lang="en-GB"/>
          </a:p>
        </p:txBody>
      </p:sp>
      <p:sp>
        <p:nvSpPr>
          <p:cNvPr id="3" name="Date Placeholder 2"/>
          <p:cNvSpPr>
            <a:spLocks noGrp="1"/>
          </p:cNvSpPr>
          <p:nvPr>
            <p:ph type="dt" idx="1"/>
          </p:nvPr>
        </p:nvSpPr>
        <p:spPr>
          <a:xfrm>
            <a:off x="5675081" y="1"/>
            <a:ext cx="4342030" cy="345936"/>
          </a:xfrm>
          <a:prstGeom prst="rect">
            <a:avLst/>
          </a:prstGeom>
        </p:spPr>
        <p:txBody>
          <a:bodyPr vert="horz" lIns="92446" tIns="46223" rIns="92446" bIns="46223" rtlCol="0"/>
          <a:lstStyle>
            <a:lvl1pPr algn="r">
              <a:defRPr sz="1200"/>
            </a:lvl1pPr>
          </a:lstStyle>
          <a:p>
            <a:fld id="{9342DD3C-94D0-478B-9254-78508266257C}" type="datetimeFigureOut">
              <a:rPr lang="en-GB" smtClean="0"/>
              <a:t>08/08/2024</a:t>
            </a:fld>
            <a:endParaRPr lang="en-GB"/>
          </a:p>
        </p:txBody>
      </p:sp>
      <p:sp>
        <p:nvSpPr>
          <p:cNvPr id="4" name="Slide Image Placeholder 3"/>
          <p:cNvSpPr>
            <a:spLocks noGrp="1" noRot="1" noChangeAspect="1"/>
          </p:cNvSpPr>
          <p:nvPr>
            <p:ph type="sldImg" idx="2"/>
          </p:nvPr>
        </p:nvSpPr>
        <p:spPr>
          <a:xfrm>
            <a:off x="2943225" y="860425"/>
            <a:ext cx="4132263" cy="2325688"/>
          </a:xfrm>
          <a:prstGeom prst="rect">
            <a:avLst/>
          </a:prstGeom>
          <a:noFill/>
          <a:ln w="12700">
            <a:solidFill>
              <a:prstClr val="black"/>
            </a:solidFill>
          </a:ln>
        </p:spPr>
        <p:txBody>
          <a:bodyPr vert="horz" lIns="92446" tIns="46223" rIns="92446" bIns="46223" rtlCol="0" anchor="ctr"/>
          <a:lstStyle/>
          <a:p>
            <a:endParaRPr lang="en-GB"/>
          </a:p>
        </p:txBody>
      </p:sp>
      <p:sp>
        <p:nvSpPr>
          <p:cNvPr id="5" name="Notes Placeholder 4"/>
          <p:cNvSpPr>
            <a:spLocks noGrp="1"/>
          </p:cNvSpPr>
          <p:nvPr>
            <p:ph type="body" sz="quarter" idx="3"/>
          </p:nvPr>
        </p:nvSpPr>
        <p:spPr>
          <a:xfrm>
            <a:off x="1001391" y="3316156"/>
            <a:ext cx="8015931" cy="2712779"/>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43815"/>
            <a:ext cx="4342030" cy="345935"/>
          </a:xfrm>
          <a:prstGeom prst="rect">
            <a:avLst/>
          </a:prstGeom>
        </p:spPr>
        <p:txBody>
          <a:bodyPr vert="horz" lIns="92446" tIns="46223" rIns="92446" bIns="46223" rtlCol="0" anchor="b"/>
          <a:lstStyle>
            <a:lvl1pPr algn="l">
              <a:defRPr sz="1200"/>
            </a:lvl1pPr>
          </a:lstStyle>
          <a:p>
            <a:endParaRPr lang="en-GB"/>
          </a:p>
        </p:txBody>
      </p:sp>
      <p:sp>
        <p:nvSpPr>
          <p:cNvPr id="7" name="Slide Number Placeholder 6"/>
          <p:cNvSpPr>
            <a:spLocks noGrp="1"/>
          </p:cNvSpPr>
          <p:nvPr>
            <p:ph type="sldNum" sz="quarter" idx="5"/>
          </p:nvPr>
        </p:nvSpPr>
        <p:spPr>
          <a:xfrm>
            <a:off x="5675081" y="6543815"/>
            <a:ext cx="4342030" cy="345935"/>
          </a:xfrm>
          <a:prstGeom prst="rect">
            <a:avLst/>
          </a:prstGeom>
        </p:spPr>
        <p:txBody>
          <a:bodyPr vert="horz" lIns="92446" tIns="46223" rIns="92446" bIns="46223" rtlCol="0" anchor="b"/>
          <a:lstStyle>
            <a:lvl1pPr algn="r">
              <a:defRPr sz="1200"/>
            </a:lvl1pPr>
          </a:lstStyle>
          <a:p>
            <a:fld id="{BBE3519E-9F75-431C-9E33-FB560A72C74A}" type="slidenum">
              <a:rPr lang="en-GB" smtClean="0"/>
              <a:t>‹#›</a:t>
            </a:fld>
            <a:endParaRPr lang="en-GB"/>
          </a:p>
        </p:txBody>
      </p:sp>
    </p:spTree>
    <p:extLst>
      <p:ext uri="{BB962C8B-B14F-4D97-AF65-F5344CB8AC3E}">
        <p14:creationId xmlns:p14="http://schemas.microsoft.com/office/powerpoint/2010/main" val="4190020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AA453-113C-AB4A-9069-2B3674B99C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9909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BD5B-BF6E-4E23-8777-C053B93932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C2229FD-5DDC-42F6-95F9-BAFE465F0F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4D3B2C1-CBED-4D98-8180-8D0450BB21D9}"/>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2AAE8158-A120-44A8-9254-B27F457DBD5A}"/>
              </a:ext>
            </a:extLst>
          </p:cNvPr>
          <p:cNvSpPr>
            <a:spLocks noGrp="1"/>
          </p:cNvSpPr>
          <p:nvPr>
            <p:ph type="ftr" sz="quarter" idx="11"/>
          </p:nvPr>
        </p:nvSpPr>
        <p:spPr/>
        <p:txBody>
          <a:bodyPr/>
          <a:lstStyle/>
          <a:p>
            <a:r>
              <a:rPr lang="en-GB"/>
              <a:t>Playback Learning</a:t>
            </a:r>
          </a:p>
        </p:txBody>
      </p:sp>
      <p:sp>
        <p:nvSpPr>
          <p:cNvPr id="6" name="Slide Number Placeholder 5">
            <a:extLst>
              <a:ext uri="{FF2B5EF4-FFF2-40B4-BE49-F238E27FC236}">
                <a16:creationId xmlns:a16="http://schemas.microsoft.com/office/drawing/2014/main" id="{64DF0A1B-A606-4EEF-90D8-D390362CCCEA}"/>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098614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3C91-E5CF-445B-B43B-591546E9B07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92C79B4-2415-4F53-ADDA-672A2EFBFA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54FD47-4ED6-4B01-A7DC-8F06AAFB339B}"/>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435D996C-4735-4EB1-AE4F-E512F5DC2471}"/>
              </a:ext>
            </a:extLst>
          </p:cNvPr>
          <p:cNvSpPr>
            <a:spLocks noGrp="1"/>
          </p:cNvSpPr>
          <p:nvPr>
            <p:ph type="ftr" sz="quarter" idx="11"/>
          </p:nvPr>
        </p:nvSpPr>
        <p:spPr/>
        <p:txBody>
          <a:bodyPr/>
          <a:lstStyle/>
          <a:p>
            <a:r>
              <a:rPr lang="en-GB"/>
              <a:t>Playback Learning</a:t>
            </a:r>
          </a:p>
        </p:txBody>
      </p:sp>
      <p:sp>
        <p:nvSpPr>
          <p:cNvPr id="6" name="Slide Number Placeholder 5">
            <a:extLst>
              <a:ext uri="{FF2B5EF4-FFF2-40B4-BE49-F238E27FC236}">
                <a16:creationId xmlns:a16="http://schemas.microsoft.com/office/drawing/2014/main" id="{F64957F2-26FF-4992-ADC3-7F34C1C42326}"/>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729584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9D0D9-EAB7-4829-8315-8BDF275B51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597C4B8-BDD0-41B0-B7A6-691B834322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D8A821-9C81-460E-9844-897D9AEB6912}"/>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573BE010-3B00-46AC-8FF9-BF66C0F92725}"/>
              </a:ext>
            </a:extLst>
          </p:cNvPr>
          <p:cNvSpPr>
            <a:spLocks noGrp="1"/>
          </p:cNvSpPr>
          <p:nvPr>
            <p:ph type="ftr" sz="quarter" idx="11"/>
          </p:nvPr>
        </p:nvSpPr>
        <p:spPr/>
        <p:txBody>
          <a:bodyPr/>
          <a:lstStyle/>
          <a:p>
            <a:r>
              <a:rPr lang="en-GB"/>
              <a:t>Playback Learning</a:t>
            </a:r>
          </a:p>
        </p:txBody>
      </p:sp>
      <p:sp>
        <p:nvSpPr>
          <p:cNvPr id="6" name="Slide Number Placeholder 5">
            <a:extLst>
              <a:ext uri="{FF2B5EF4-FFF2-40B4-BE49-F238E27FC236}">
                <a16:creationId xmlns:a16="http://schemas.microsoft.com/office/drawing/2014/main" id="{D66BC7B6-BA56-4496-89FB-6E1FAFBE7C9E}"/>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3201153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E0911-EEE1-45C6-9F22-15386DC4A0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0DED6A-EC3A-4CC6-93B2-26E28E409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B052DE5-3F27-4087-BE63-D4E43C26F7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8C99D9B-0372-47DF-A83A-CE2427AB9510}"/>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43804915-8683-4392-8339-1CF7F5DBADEA}"/>
              </a:ext>
            </a:extLst>
          </p:cNvPr>
          <p:cNvSpPr>
            <a:spLocks noGrp="1"/>
          </p:cNvSpPr>
          <p:nvPr>
            <p:ph type="ftr" sz="quarter" idx="11"/>
          </p:nvPr>
        </p:nvSpPr>
        <p:spPr/>
        <p:txBody>
          <a:bodyPr/>
          <a:lstStyle/>
          <a:p>
            <a:r>
              <a:rPr lang="en-GB"/>
              <a:t>Playback Learning</a:t>
            </a:r>
          </a:p>
        </p:txBody>
      </p:sp>
      <p:sp>
        <p:nvSpPr>
          <p:cNvPr id="7" name="Slide Number Placeholder 6">
            <a:extLst>
              <a:ext uri="{FF2B5EF4-FFF2-40B4-BE49-F238E27FC236}">
                <a16:creationId xmlns:a16="http://schemas.microsoft.com/office/drawing/2014/main" id="{95DA94E4-0467-4430-939C-D35F0539FBDE}"/>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944465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76ACE-04EC-4FE4-BAD8-FB9D8D8B9D2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76FC8A1-2D40-4FAE-9782-22A030A2BC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463035-A9A1-4DB8-83A6-CA2C663527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388B86A-F2FC-4C5F-92F7-E3B48E8972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A22275-00C1-4D29-9FD5-7D8008C108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9386857-ABF9-43B9-9895-B8842C985BF8}"/>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D78F9229-AB55-4CA5-B19F-2F8BC08F5C1B}"/>
              </a:ext>
            </a:extLst>
          </p:cNvPr>
          <p:cNvSpPr>
            <a:spLocks noGrp="1"/>
          </p:cNvSpPr>
          <p:nvPr>
            <p:ph type="ftr" sz="quarter" idx="11"/>
          </p:nvPr>
        </p:nvSpPr>
        <p:spPr/>
        <p:txBody>
          <a:bodyPr/>
          <a:lstStyle/>
          <a:p>
            <a:r>
              <a:rPr lang="en-GB"/>
              <a:t>Playback Learning</a:t>
            </a:r>
          </a:p>
        </p:txBody>
      </p:sp>
      <p:sp>
        <p:nvSpPr>
          <p:cNvPr id="9" name="Slide Number Placeholder 8">
            <a:extLst>
              <a:ext uri="{FF2B5EF4-FFF2-40B4-BE49-F238E27FC236}">
                <a16:creationId xmlns:a16="http://schemas.microsoft.com/office/drawing/2014/main" id="{705095FD-392A-4AE1-A335-6B0F65A3E109}"/>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023472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E3415-5339-4854-B945-396E2F98E67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E3FD9C6-7BCB-462B-B810-AC0EB31CE051}"/>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03DFE00E-5EB4-4C72-96D3-F7DA93627FD8}"/>
              </a:ext>
            </a:extLst>
          </p:cNvPr>
          <p:cNvSpPr>
            <a:spLocks noGrp="1"/>
          </p:cNvSpPr>
          <p:nvPr>
            <p:ph type="ftr" sz="quarter" idx="11"/>
          </p:nvPr>
        </p:nvSpPr>
        <p:spPr/>
        <p:txBody>
          <a:bodyPr/>
          <a:lstStyle/>
          <a:p>
            <a:r>
              <a:rPr lang="en-GB"/>
              <a:t>Playback Learning</a:t>
            </a:r>
          </a:p>
        </p:txBody>
      </p:sp>
      <p:sp>
        <p:nvSpPr>
          <p:cNvPr id="5" name="Slide Number Placeholder 4">
            <a:extLst>
              <a:ext uri="{FF2B5EF4-FFF2-40B4-BE49-F238E27FC236}">
                <a16:creationId xmlns:a16="http://schemas.microsoft.com/office/drawing/2014/main" id="{72C99104-2881-4BD6-B8B3-381C5497FF72}"/>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503478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F08A27-A42C-4F02-BDB7-E01C57213DE1}"/>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02EEFE1F-CF57-4378-8B7E-CDA9A45D42F3}"/>
              </a:ext>
            </a:extLst>
          </p:cNvPr>
          <p:cNvSpPr>
            <a:spLocks noGrp="1"/>
          </p:cNvSpPr>
          <p:nvPr>
            <p:ph type="ftr" sz="quarter" idx="11"/>
          </p:nvPr>
        </p:nvSpPr>
        <p:spPr/>
        <p:txBody>
          <a:bodyPr/>
          <a:lstStyle/>
          <a:p>
            <a:r>
              <a:rPr lang="en-GB"/>
              <a:t>Playback Learning</a:t>
            </a:r>
          </a:p>
        </p:txBody>
      </p:sp>
      <p:sp>
        <p:nvSpPr>
          <p:cNvPr id="4" name="Slide Number Placeholder 3">
            <a:extLst>
              <a:ext uri="{FF2B5EF4-FFF2-40B4-BE49-F238E27FC236}">
                <a16:creationId xmlns:a16="http://schemas.microsoft.com/office/drawing/2014/main" id="{7B5AC6A5-2F84-4225-948B-5C3C7AC6264A}"/>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1469216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0348F-CC13-4DA8-BA3A-1393D8AD6B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FE887D0-6249-479B-BB66-73540E22D6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3F16D0D-36D3-4EFE-B7BD-67A08F4EBF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55EF94-A767-41E5-97F4-804BFBD3D597}"/>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1AC972AF-2CF6-4691-92F6-0C8CBA38148A}"/>
              </a:ext>
            </a:extLst>
          </p:cNvPr>
          <p:cNvSpPr>
            <a:spLocks noGrp="1"/>
          </p:cNvSpPr>
          <p:nvPr>
            <p:ph type="ftr" sz="quarter" idx="11"/>
          </p:nvPr>
        </p:nvSpPr>
        <p:spPr/>
        <p:txBody>
          <a:bodyPr/>
          <a:lstStyle/>
          <a:p>
            <a:r>
              <a:rPr lang="en-GB"/>
              <a:t>Playback Learning</a:t>
            </a:r>
          </a:p>
        </p:txBody>
      </p:sp>
      <p:sp>
        <p:nvSpPr>
          <p:cNvPr id="7" name="Slide Number Placeholder 6">
            <a:extLst>
              <a:ext uri="{FF2B5EF4-FFF2-40B4-BE49-F238E27FC236}">
                <a16:creationId xmlns:a16="http://schemas.microsoft.com/office/drawing/2014/main" id="{83721339-A12B-4A78-B609-68E2DB147333}"/>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3199841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4D9BA-AF7F-4DF0-B760-6BEAD21CCF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AB95916-96B5-4B2A-9D01-37A6D737BD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2646E75-5419-42C2-81B5-73F5263F26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7239A6-D6B6-417D-8180-303DAECD2148}"/>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FB847895-A6A1-4065-9FE8-53702A5063B9}"/>
              </a:ext>
            </a:extLst>
          </p:cNvPr>
          <p:cNvSpPr>
            <a:spLocks noGrp="1"/>
          </p:cNvSpPr>
          <p:nvPr>
            <p:ph type="ftr" sz="quarter" idx="11"/>
          </p:nvPr>
        </p:nvSpPr>
        <p:spPr/>
        <p:txBody>
          <a:bodyPr/>
          <a:lstStyle/>
          <a:p>
            <a:r>
              <a:rPr lang="en-GB"/>
              <a:t>Playback Learning</a:t>
            </a:r>
          </a:p>
        </p:txBody>
      </p:sp>
      <p:sp>
        <p:nvSpPr>
          <p:cNvPr id="7" name="Slide Number Placeholder 6">
            <a:extLst>
              <a:ext uri="{FF2B5EF4-FFF2-40B4-BE49-F238E27FC236}">
                <a16:creationId xmlns:a16="http://schemas.microsoft.com/office/drawing/2014/main" id="{D42B98B7-33F4-435A-A8F1-94398EB65C40}"/>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3706668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2F3D5-D617-48E1-A748-F1539DBE394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A6A3BF5-93BC-4555-9F8A-871289B3A9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BBB2E6-6F7C-4D50-AC0F-6A54F538AA7C}"/>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76D4E3D5-28D2-457F-9FBB-5E78B35FB701}"/>
              </a:ext>
            </a:extLst>
          </p:cNvPr>
          <p:cNvSpPr>
            <a:spLocks noGrp="1"/>
          </p:cNvSpPr>
          <p:nvPr>
            <p:ph type="ftr" sz="quarter" idx="11"/>
          </p:nvPr>
        </p:nvSpPr>
        <p:spPr/>
        <p:txBody>
          <a:bodyPr/>
          <a:lstStyle/>
          <a:p>
            <a:r>
              <a:rPr lang="en-GB"/>
              <a:t>Playback Learning</a:t>
            </a:r>
          </a:p>
        </p:txBody>
      </p:sp>
      <p:sp>
        <p:nvSpPr>
          <p:cNvPr id="6" name="Slide Number Placeholder 5">
            <a:extLst>
              <a:ext uri="{FF2B5EF4-FFF2-40B4-BE49-F238E27FC236}">
                <a16:creationId xmlns:a16="http://schemas.microsoft.com/office/drawing/2014/main" id="{31AD9428-D85C-4DA7-94CC-C2ED2AB5635C}"/>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510526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7A8FDF-4AD6-4530-B29B-A5E61C063D2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218ECAF-70A3-42A6-8425-876DA5F3E9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F3D98A-ED03-48D2-96D6-02E1463BCA0A}"/>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E59FAFCE-FCA9-48B7-B14A-78AC9761417A}"/>
              </a:ext>
            </a:extLst>
          </p:cNvPr>
          <p:cNvSpPr>
            <a:spLocks noGrp="1"/>
          </p:cNvSpPr>
          <p:nvPr>
            <p:ph type="ftr" sz="quarter" idx="11"/>
          </p:nvPr>
        </p:nvSpPr>
        <p:spPr/>
        <p:txBody>
          <a:bodyPr/>
          <a:lstStyle/>
          <a:p>
            <a:r>
              <a:rPr lang="en-GB"/>
              <a:t>Playback Learning</a:t>
            </a:r>
          </a:p>
        </p:txBody>
      </p:sp>
      <p:sp>
        <p:nvSpPr>
          <p:cNvPr id="6" name="Slide Number Placeholder 5">
            <a:extLst>
              <a:ext uri="{FF2B5EF4-FFF2-40B4-BE49-F238E27FC236}">
                <a16:creationId xmlns:a16="http://schemas.microsoft.com/office/drawing/2014/main" id="{95C70B34-6FA8-4C40-A55D-D8E2DFE5669F}"/>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8371960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E52D67-6876-2D45-91C5-2A3A7456DF7B}"/>
              </a:ext>
            </a:extLst>
          </p:cNvPr>
          <p:cNvPicPr>
            <a:picLocks noChangeAspect="1"/>
          </p:cNvPicPr>
          <p:nvPr userDrawn="1"/>
        </p:nvPicPr>
        <p:blipFill>
          <a:blip r:embed="rId2"/>
          <a:stretch>
            <a:fillRect/>
          </a:stretch>
        </p:blipFill>
        <p:spPr>
          <a:xfrm>
            <a:off x="8772797" y="5822950"/>
            <a:ext cx="2780197" cy="788668"/>
          </a:xfrm>
          <a:prstGeom prst="rect">
            <a:avLst/>
          </a:prstGeom>
        </p:spPr>
      </p:pic>
      <p:sp>
        <p:nvSpPr>
          <p:cNvPr id="6" name="Rectangle 5">
            <a:extLst>
              <a:ext uri="{FF2B5EF4-FFF2-40B4-BE49-F238E27FC236}">
                <a16:creationId xmlns:a16="http://schemas.microsoft.com/office/drawing/2014/main" id="{55ACE5B7-03EE-3046-980B-5FAE69081CB0}"/>
              </a:ext>
            </a:extLst>
          </p:cNvPr>
          <p:cNvSpPr/>
          <p:nvPr userDrawn="1"/>
        </p:nvSpPr>
        <p:spPr>
          <a:xfrm>
            <a:off x="0" y="3294"/>
            <a:ext cx="12192000" cy="369332"/>
          </a:xfrm>
          <a:prstGeom prst="rect">
            <a:avLst/>
          </a:prstGeom>
          <a:solidFill>
            <a:schemeClr val="tx1"/>
          </a:solidFill>
        </p:spPr>
        <p:txBody>
          <a:bodyPr wrap="square">
            <a:spAutoFit/>
          </a:bodyPr>
          <a:lstStyle/>
          <a:p>
            <a:pPr algn="ctr"/>
            <a:r>
              <a:rPr lang="en-GB" spc="300" dirty="0">
                <a:solidFill>
                  <a:schemeClr val="bg1"/>
                </a:solidFill>
                <a:effectLst/>
                <a:latin typeface="+mj-lt"/>
              </a:rPr>
              <a:t>PLA</a:t>
            </a:r>
            <a:r>
              <a:rPr lang="en-GB" spc="300" dirty="0">
                <a:solidFill>
                  <a:srgbClr val="5BC5F2"/>
                </a:solidFill>
                <a:effectLst/>
                <a:latin typeface="+mj-lt"/>
              </a:rPr>
              <a:t>Y</a:t>
            </a:r>
            <a:r>
              <a:rPr lang="en-GB" spc="300" dirty="0">
                <a:solidFill>
                  <a:schemeClr val="bg1"/>
                </a:solidFill>
                <a:effectLst/>
                <a:latin typeface="+mj-lt"/>
              </a:rPr>
              <a:t>BACK LEARNING </a:t>
            </a:r>
            <a:r>
              <a:rPr lang="en-GB" dirty="0">
                <a:solidFill>
                  <a:schemeClr val="bg1"/>
                </a:solidFill>
                <a:effectLst/>
                <a:latin typeface="Frutiger LT 55 Roman" panose="020B0602020204020204" pitchFamily="34" charset="0"/>
              </a:rPr>
              <a:t> </a:t>
            </a:r>
          </a:p>
        </p:txBody>
      </p:sp>
      <p:sp>
        <p:nvSpPr>
          <p:cNvPr id="7" name="Rectangle 6">
            <a:extLst>
              <a:ext uri="{FF2B5EF4-FFF2-40B4-BE49-F238E27FC236}">
                <a16:creationId xmlns:a16="http://schemas.microsoft.com/office/drawing/2014/main" id="{12261B58-011E-6942-9E8F-089CDA0A18D0}"/>
              </a:ext>
            </a:extLst>
          </p:cNvPr>
          <p:cNvSpPr/>
          <p:nvPr userDrawn="1"/>
        </p:nvSpPr>
        <p:spPr>
          <a:xfrm>
            <a:off x="365760" y="5883958"/>
            <a:ext cx="7782560" cy="523220"/>
          </a:xfrm>
          <a:prstGeom prst="rect">
            <a:avLst/>
          </a:prstGeom>
        </p:spPr>
        <p:txBody>
          <a:bodyPr wrap="square">
            <a:spAutoFit/>
          </a:bodyPr>
          <a:lstStyle/>
          <a:p>
            <a:r>
              <a:rPr lang="en-GB" sz="1400" b="1" dirty="0">
                <a:solidFill>
                  <a:srgbClr val="283583"/>
                </a:solidFill>
                <a:effectLst/>
                <a:latin typeface="+mn-lt"/>
              </a:rPr>
              <a:t>Contact:</a:t>
            </a:r>
            <a:r>
              <a:rPr lang="en-GB" sz="1400" dirty="0">
                <a:solidFill>
                  <a:srgbClr val="283583"/>
                </a:solidFill>
                <a:effectLst/>
                <a:latin typeface="+mn-lt"/>
              </a:rPr>
              <a:t> Liz Fitzpatrick, FRSA, CE,   </a:t>
            </a:r>
            <a:r>
              <a:rPr lang="en-GB" sz="1400" b="1" dirty="0">
                <a:solidFill>
                  <a:srgbClr val="283583"/>
                </a:solidFill>
                <a:effectLst/>
                <a:latin typeface="+mn-lt"/>
              </a:rPr>
              <a:t>M:</a:t>
            </a:r>
            <a:r>
              <a:rPr lang="en-GB" sz="1400" dirty="0">
                <a:solidFill>
                  <a:srgbClr val="283583"/>
                </a:solidFill>
                <a:effectLst/>
                <a:latin typeface="+mn-lt"/>
              </a:rPr>
              <a:t> 07515346084</a:t>
            </a:r>
            <a:r>
              <a:rPr lang="en-GB" sz="1400" b="1" dirty="0">
                <a:solidFill>
                  <a:srgbClr val="283583"/>
                </a:solidFill>
                <a:effectLst/>
                <a:latin typeface="+mn-lt"/>
              </a:rPr>
              <a:t>  T:</a:t>
            </a:r>
            <a:r>
              <a:rPr lang="en-GB" sz="1400" dirty="0">
                <a:solidFill>
                  <a:srgbClr val="283583"/>
                </a:solidFill>
                <a:effectLst/>
                <a:latin typeface="+mn-lt"/>
              </a:rPr>
              <a:t> 01314535514   </a:t>
            </a:r>
            <a:br>
              <a:rPr lang="en-GB" sz="1400" dirty="0">
                <a:solidFill>
                  <a:srgbClr val="283583"/>
                </a:solidFill>
                <a:effectLst/>
                <a:latin typeface="+mn-lt"/>
              </a:rPr>
            </a:br>
            <a:r>
              <a:rPr lang="en-GB" sz="1400" b="1" dirty="0">
                <a:solidFill>
                  <a:srgbClr val="283583"/>
                </a:solidFill>
                <a:effectLst/>
                <a:latin typeface="+mn-lt"/>
              </a:rPr>
              <a:t>E:</a:t>
            </a:r>
            <a:r>
              <a:rPr lang="en-GB" sz="1400" dirty="0">
                <a:solidFill>
                  <a:srgbClr val="283583"/>
                </a:solidFill>
                <a:effectLst/>
                <a:latin typeface="+mn-lt"/>
              </a:rPr>
              <a:t> lizfitzpatrick@playbackice.com</a:t>
            </a:r>
          </a:p>
        </p:txBody>
      </p:sp>
    </p:spTree>
    <p:extLst>
      <p:ext uri="{BB962C8B-B14F-4D97-AF65-F5344CB8AC3E}">
        <p14:creationId xmlns:p14="http://schemas.microsoft.com/office/powerpoint/2010/main" val="2019813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75B6D-D5C6-F146-939F-B09C49A818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CFAB5F-39A8-7440-A6E2-7B6A86A21B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DB6E3F-3B02-0F40-9E3B-9074BF318FF4}"/>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CF699333-9747-D148-9C25-CC70AB070B78}"/>
              </a:ext>
            </a:extLst>
          </p:cNvPr>
          <p:cNvSpPr>
            <a:spLocks noGrp="1"/>
          </p:cNvSpPr>
          <p:nvPr>
            <p:ph type="ftr" sz="quarter" idx="11"/>
          </p:nvPr>
        </p:nvSpPr>
        <p:spPr/>
        <p:txBody>
          <a:bodyPr/>
          <a:lstStyle/>
          <a:p>
            <a:r>
              <a:rPr lang="en-US"/>
              <a:t>Playback Learning</a:t>
            </a:r>
            <a:endParaRPr lang="en-US" dirty="0"/>
          </a:p>
        </p:txBody>
      </p:sp>
      <p:sp>
        <p:nvSpPr>
          <p:cNvPr id="6" name="Slide Number Placeholder 5">
            <a:extLst>
              <a:ext uri="{FF2B5EF4-FFF2-40B4-BE49-F238E27FC236}">
                <a16:creationId xmlns:a16="http://schemas.microsoft.com/office/drawing/2014/main" id="{904BBD80-5079-CB47-9F7D-F67BAA46C06B}"/>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1979177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906C6-6674-2144-A4AE-0B3DFB471A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8AD6FB-4260-E24C-A180-D64BC0C12B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B83A85-3C7A-C54F-8BD2-D49FAF8465B8}"/>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A2FD0D4D-555B-A443-9C9F-ADA207458FE8}"/>
              </a:ext>
            </a:extLst>
          </p:cNvPr>
          <p:cNvSpPr>
            <a:spLocks noGrp="1"/>
          </p:cNvSpPr>
          <p:nvPr>
            <p:ph type="ftr" sz="quarter" idx="11"/>
          </p:nvPr>
        </p:nvSpPr>
        <p:spPr/>
        <p:txBody>
          <a:bodyPr/>
          <a:lstStyle/>
          <a:p>
            <a:r>
              <a:rPr lang="en-US"/>
              <a:t>Playback Learning</a:t>
            </a:r>
            <a:endParaRPr lang="en-US" dirty="0"/>
          </a:p>
        </p:txBody>
      </p:sp>
      <p:sp>
        <p:nvSpPr>
          <p:cNvPr id="6" name="Slide Number Placeholder 5">
            <a:extLst>
              <a:ext uri="{FF2B5EF4-FFF2-40B4-BE49-F238E27FC236}">
                <a16:creationId xmlns:a16="http://schemas.microsoft.com/office/drawing/2014/main" id="{37FC7D82-C1D4-D94A-97E1-55601D941BF6}"/>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19910613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7FEB4-1A7D-C647-A870-9D114B9BE4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7964C0-8FE3-D34E-AE07-EFCB8465C3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32D2A9-BE95-3A4C-8DD7-84076E053DFE}"/>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78C06664-4B34-8243-85FA-3DA1FCB0AC65}"/>
              </a:ext>
            </a:extLst>
          </p:cNvPr>
          <p:cNvSpPr>
            <a:spLocks noGrp="1"/>
          </p:cNvSpPr>
          <p:nvPr>
            <p:ph type="ftr" sz="quarter" idx="11"/>
          </p:nvPr>
        </p:nvSpPr>
        <p:spPr/>
        <p:txBody>
          <a:bodyPr/>
          <a:lstStyle/>
          <a:p>
            <a:r>
              <a:rPr lang="en-US"/>
              <a:t>Playback Learning</a:t>
            </a:r>
            <a:endParaRPr lang="en-US" dirty="0"/>
          </a:p>
        </p:txBody>
      </p:sp>
      <p:sp>
        <p:nvSpPr>
          <p:cNvPr id="6" name="Slide Number Placeholder 5">
            <a:extLst>
              <a:ext uri="{FF2B5EF4-FFF2-40B4-BE49-F238E27FC236}">
                <a16:creationId xmlns:a16="http://schemas.microsoft.com/office/drawing/2014/main" id="{B5AEACE3-43CA-2648-9F15-5B281248863E}"/>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9579863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79801-0926-7C4A-975F-272C45B769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2361D5-B77D-9441-86B4-3042BF647F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1C3C9C-3888-5C44-AA0C-6D83033D3E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956FC5-696F-0540-B12A-1618371E7229}"/>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65523E75-1D58-F241-9AD7-67296CE40617}"/>
              </a:ext>
            </a:extLst>
          </p:cNvPr>
          <p:cNvSpPr>
            <a:spLocks noGrp="1"/>
          </p:cNvSpPr>
          <p:nvPr>
            <p:ph type="ftr" sz="quarter" idx="11"/>
          </p:nvPr>
        </p:nvSpPr>
        <p:spPr/>
        <p:txBody>
          <a:bodyPr/>
          <a:lstStyle/>
          <a:p>
            <a:r>
              <a:rPr lang="en-US"/>
              <a:t>Playback Learning</a:t>
            </a:r>
            <a:endParaRPr lang="en-US" dirty="0"/>
          </a:p>
        </p:txBody>
      </p:sp>
      <p:sp>
        <p:nvSpPr>
          <p:cNvPr id="7" name="Slide Number Placeholder 6">
            <a:extLst>
              <a:ext uri="{FF2B5EF4-FFF2-40B4-BE49-F238E27FC236}">
                <a16:creationId xmlns:a16="http://schemas.microsoft.com/office/drawing/2014/main" id="{2510C265-BB68-5648-A6FD-34F668C8ACF1}"/>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17250403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4C9B9-0E16-A54C-9B1B-6BD560AE58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001C8C-BAEC-A64D-BEBC-A321E9719D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239BC3-442D-1B42-8D2F-8B9922B608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57E853-90C5-E449-9ACF-70634FE0D5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3B0985-760F-1741-BC32-066B7B2B1A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8A7E58-8691-9345-BC2B-1340799A1F80}"/>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A58EF9FE-7323-ED44-8D73-9146F77C2DB3}"/>
              </a:ext>
            </a:extLst>
          </p:cNvPr>
          <p:cNvSpPr>
            <a:spLocks noGrp="1"/>
          </p:cNvSpPr>
          <p:nvPr>
            <p:ph type="ftr" sz="quarter" idx="11"/>
          </p:nvPr>
        </p:nvSpPr>
        <p:spPr/>
        <p:txBody>
          <a:bodyPr/>
          <a:lstStyle/>
          <a:p>
            <a:r>
              <a:rPr lang="en-US"/>
              <a:t>Playback Learning</a:t>
            </a:r>
            <a:endParaRPr lang="en-US" dirty="0"/>
          </a:p>
        </p:txBody>
      </p:sp>
      <p:sp>
        <p:nvSpPr>
          <p:cNvPr id="9" name="Slide Number Placeholder 8">
            <a:extLst>
              <a:ext uri="{FF2B5EF4-FFF2-40B4-BE49-F238E27FC236}">
                <a16:creationId xmlns:a16="http://schemas.microsoft.com/office/drawing/2014/main" id="{40D76D87-A8E1-CD4F-9B23-8D20EC92AF7A}"/>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5352271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D2351-BE15-0147-B663-5365F73781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3D0226-5B9E-2D4F-8931-BA7E06DF4374}"/>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DEBA620C-8ED9-F440-A439-0D2881898B63}"/>
              </a:ext>
            </a:extLst>
          </p:cNvPr>
          <p:cNvSpPr>
            <a:spLocks noGrp="1"/>
          </p:cNvSpPr>
          <p:nvPr>
            <p:ph type="ftr" sz="quarter" idx="11"/>
          </p:nvPr>
        </p:nvSpPr>
        <p:spPr/>
        <p:txBody>
          <a:bodyPr/>
          <a:lstStyle/>
          <a:p>
            <a:r>
              <a:rPr lang="en-US"/>
              <a:t>Playback Learning</a:t>
            </a:r>
            <a:endParaRPr lang="en-US" dirty="0"/>
          </a:p>
        </p:txBody>
      </p:sp>
      <p:sp>
        <p:nvSpPr>
          <p:cNvPr id="5" name="Slide Number Placeholder 4">
            <a:extLst>
              <a:ext uri="{FF2B5EF4-FFF2-40B4-BE49-F238E27FC236}">
                <a16:creationId xmlns:a16="http://schemas.microsoft.com/office/drawing/2014/main" id="{F7D6092A-EC40-2045-A11F-10B31AEB466F}"/>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7634909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BD0F9-C6FE-7545-BFBC-4D9F1BEA2C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2AFD77-4829-6B49-B292-07F3C47D06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936E261-8536-654D-BD17-74E17EF9E6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A0C78F-12FC-2742-8EDC-8B7576DAFA3F}"/>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21C06C0F-73EF-9540-9478-EC514C255FD1}"/>
              </a:ext>
            </a:extLst>
          </p:cNvPr>
          <p:cNvSpPr>
            <a:spLocks noGrp="1"/>
          </p:cNvSpPr>
          <p:nvPr>
            <p:ph type="ftr" sz="quarter" idx="11"/>
          </p:nvPr>
        </p:nvSpPr>
        <p:spPr/>
        <p:txBody>
          <a:bodyPr/>
          <a:lstStyle/>
          <a:p>
            <a:r>
              <a:rPr lang="en-US"/>
              <a:t>Playback Learning</a:t>
            </a:r>
            <a:endParaRPr lang="en-US" dirty="0"/>
          </a:p>
        </p:txBody>
      </p:sp>
      <p:sp>
        <p:nvSpPr>
          <p:cNvPr id="7" name="Slide Number Placeholder 6">
            <a:extLst>
              <a:ext uri="{FF2B5EF4-FFF2-40B4-BE49-F238E27FC236}">
                <a16:creationId xmlns:a16="http://schemas.microsoft.com/office/drawing/2014/main" id="{E18383EA-5E4A-BD46-9EA0-AB099B539455}"/>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1329985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AB7A-C919-784A-80A3-A8062EEE8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3DDE38-F470-6443-89D5-73F8E29B2A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E004F2A-7FB4-7640-908D-66E248D8BC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18984-9FEA-9245-AFB6-0FBE9F8780F7}"/>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CF62734F-0585-7F45-9156-CF50FE76109F}"/>
              </a:ext>
            </a:extLst>
          </p:cNvPr>
          <p:cNvSpPr>
            <a:spLocks noGrp="1"/>
          </p:cNvSpPr>
          <p:nvPr>
            <p:ph type="ftr" sz="quarter" idx="11"/>
          </p:nvPr>
        </p:nvSpPr>
        <p:spPr/>
        <p:txBody>
          <a:bodyPr/>
          <a:lstStyle/>
          <a:p>
            <a:r>
              <a:rPr lang="en-US"/>
              <a:t>Playback Learning</a:t>
            </a:r>
            <a:endParaRPr lang="en-US" dirty="0"/>
          </a:p>
        </p:txBody>
      </p:sp>
      <p:sp>
        <p:nvSpPr>
          <p:cNvPr id="7" name="Slide Number Placeholder 6">
            <a:extLst>
              <a:ext uri="{FF2B5EF4-FFF2-40B4-BE49-F238E27FC236}">
                <a16:creationId xmlns:a16="http://schemas.microsoft.com/office/drawing/2014/main" id="{1A1C390D-6E4C-2949-9894-95AF8D67B612}"/>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15690438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27435-E51A-7B4A-83EB-0C65F946E6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A81D8E-EB2C-0747-8C80-6EF23FA94F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318B24-B87F-2B44-B2CD-16B4CA46224C}"/>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0807DB3D-B3FC-7C49-A68D-778FF20AFF1F}"/>
              </a:ext>
            </a:extLst>
          </p:cNvPr>
          <p:cNvSpPr>
            <a:spLocks noGrp="1"/>
          </p:cNvSpPr>
          <p:nvPr>
            <p:ph type="ftr" sz="quarter" idx="11"/>
          </p:nvPr>
        </p:nvSpPr>
        <p:spPr/>
        <p:txBody>
          <a:bodyPr/>
          <a:lstStyle/>
          <a:p>
            <a:r>
              <a:rPr lang="en-US"/>
              <a:t>Playback Learning</a:t>
            </a:r>
            <a:endParaRPr lang="en-US" dirty="0"/>
          </a:p>
        </p:txBody>
      </p:sp>
      <p:sp>
        <p:nvSpPr>
          <p:cNvPr id="6" name="Slide Number Placeholder 5">
            <a:extLst>
              <a:ext uri="{FF2B5EF4-FFF2-40B4-BE49-F238E27FC236}">
                <a16:creationId xmlns:a16="http://schemas.microsoft.com/office/drawing/2014/main" id="{71580E5A-1CFE-A24A-BA76-8506471C2DDE}"/>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0701078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A6E953-4452-DC45-A984-40620274173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C9770F-4ADA-1E4B-94A3-598262FB27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74C717-ABC3-A147-AD65-6795A61D760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D66D7147-0B1B-4646-A5A4-657EC9EAAB7F}"/>
              </a:ext>
            </a:extLst>
          </p:cNvPr>
          <p:cNvSpPr>
            <a:spLocks noGrp="1"/>
          </p:cNvSpPr>
          <p:nvPr>
            <p:ph type="ftr" sz="quarter" idx="11"/>
          </p:nvPr>
        </p:nvSpPr>
        <p:spPr/>
        <p:txBody>
          <a:bodyPr/>
          <a:lstStyle/>
          <a:p>
            <a:r>
              <a:rPr lang="en-US"/>
              <a:t>Playback Learning</a:t>
            </a:r>
            <a:endParaRPr lang="en-US" dirty="0"/>
          </a:p>
        </p:txBody>
      </p:sp>
      <p:sp>
        <p:nvSpPr>
          <p:cNvPr id="6" name="Slide Number Placeholder 5">
            <a:extLst>
              <a:ext uri="{FF2B5EF4-FFF2-40B4-BE49-F238E27FC236}">
                <a16:creationId xmlns:a16="http://schemas.microsoft.com/office/drawing/2014/main" id="{1B8A203B-7BEA-CA49-9D79-6C411464C6A9}"/>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4065746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F52007-DF8B-4A22-9BBC-3995C86EA4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5CA9AFE-9AFE-456E-9463-570E620859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FED44D-262B-47D3-9A54-A97677699C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a:extLst>
              <a:ext uri="{FF2B5EF4-FFF2-40B4-BE49-F238E27FC236}">
                <a16:creationId xmlns:a16="http://schemas.microsoft.com/office/drawing/2014/main" id="{533284CF-34C6-4030-8AA0-83875A1CAC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Playback Learning</a:t>
            </a:r>
          </a:p>
        </p:txBody>
      </p:sp>
      <p:sp>
        <p:nvSpPr>
          <p:cNvPr id="6" name="Slide Number Placeholder 5">
            <a:extLst>
              <a:ext uri="{FF2B5EF4-FFF2-40B4-BE49-F238E27FC236}">
                <a16:creationId xmlns:a16="http://schemas.microsoft.com/office/drawing/2014/main" id="{15719B68-BE59-4145-83D9-46D938821A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95A78D-0F19-4ECD-8119-37B624B48B04}" type="slidenum">
              <a:rPr lang="en-GB" smtClean="0"/>
              <a:t>‹#›</a:t>
            </a:fld>
            <a:endParaRPr lang="en-GB"/>
          </a:p>
        </p:txBody>
      </p:sp>
    </p:spTree>
    <p:extLst>
      <p:ext uri="{BB962C8B-B14F-4D97-AF65-F5344CB8AC3E}">
        <p14:creationId xmlns:p14="http://schemas.microsoft.com/office/powerpoint/2010/main" val="2089462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577DDC-C7A4-B843-BBD1-054A192D87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DD7414-493F-0A46-A327-D185160FD7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58D790-A2E8-7340-90E4-82C937D51C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55398A94-2353-4347-9677-7FB9304F43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Playback Learning</a:t>
            </a:r>
            <a:endParaRPr lang="en-US" dirty="0"/>
          </a:p>
        </p:txBody>
      </p:sp>
      <p:sp>
        <p:nvSpPr>
          <p:cNvPr id="6" name="Slide Number Placeholder 5">
            <a:extLst>
              <a:ext uri="{FF2B5EF4-FFF2-40B4-BE49-F238E27FC236}">
                <a16:creationId xmlns:a16="http://schemas.microsoft.com/office/drawing/2014/main" id="{4988BB27-DBA8-2244-B8FE-2A63AE2F31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0A532-C719-A542-A09C-5C65420FBBB4}" type="slidenum">
              <a:rPr lang="en-US" smtClean="0"/>
              <a:t>‹#›</a:t>
            </a:fld>
            <a:endParaRPr lang="en-US" dirty="0"/>
          </a:p>
        </p:txBody>
      </p:sp>
    </p:spTree>
    <p:extLst>
      <p:ext uri="{BB962C8B-B14F-4D97-AF65-F5344CB8AC3E}">
        <p14:creationId xmlns:p14="http://schemas.microsoft.com/office/powerpoint/2010/main" val="20722666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8320EA-F85E-4C46-9684-0191647FBC21}"/>
              </a:ext>
            </a:extLst>
          </p:cNvPr>
          <p:cNvSpPr/>
          <p:nvPr/>
        </p:nvSpPr>
        <p:spPr>
          <a:xfrm>
            <a:off x="6096000" y="2048079"/>
            <a:ext cx="5366657" cy="28315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283583"/>
                </a:solidFill>
                <a:effectLst/>
                <a:uLnTx/>
                <a:uFillTx/>
                <a:latin typeface="Calibri" panose="020F0502020204030204"/>
                <a:ea typeface="+mn-ea"/>
                <a:cs typeface="+mn-cs"/>
              </a:rPr>
              <a:t>Families in Action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5BC5F2"/>
                </a:solidFill>
                <a:effectLst/>
                <a:uLnTx/>
                <a:uFillTx/>
                <a:latin typeface="Calibri" panose="020F0502020204030204"/>
                <a:ea typeface="+mn-ea"/>
                <a:cs typeface="+mn-cs"/>
              </a:rPr>
              <a:t>A Family Well-being and </a:t>
            </a:r>
            <a:br>
              <a:rPr kumimoji="0" lang="en-GB" sz="2800" b="1" i="0" u="none" strike="noStrike" kern="1200" cap="none" spc="0" normalizeH="0" baseline="0" noProof="0" dirty="0">
                <a:ln>
                  <a:noFill/>
                </a:ln>
                <a:solidFill>
                  <a:srgbClr val="5BC5F2"/>
                </a:solidFill>
                <a:effectLst/>
                <a:uLnTx/>
                <a:uFillTx/>
                <a:latin typeface="Calibri" panose="020F0502020204030204"/>
                <a:ea typeface="+mn-ea"/>
                <a:cs typeface="+mn-cs"/>
              </a:rPr>
            </a:br>
            <a:r>
              <a:rPr kumimoji="0" lang="en-GB" sz="2800" b="1" i="0" u="none" strike="noStrike" kern="1200" cap="none" spc="0" normalizeH="0" baseline="0" noProof="0" dirty="0">
                <a:ln>
                  <a:noFill/>
                </a:ln>
                <a:solidFill>
                  <a:srgbClr val="5BC5F2"/>
                </a:solidFill>
                <a:effectLst/>
                <a:uLnTx/>
                <a:uFillTx/>
                <a:latin typeface="Calibri" panose="020F0502020204030204"/>
                <a:ea typeface="+mn-ea"/>
                <a:cs typeface="+mn-cs"/>
              </a:rPr>
              <a:t>Learning Resource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Enabling families to become more engaged in their children’s well-being and learning. </a:t>
            </a:r>
          </a:p>
        </p:txBody>
      </p:sp>
      <p:pic>
        <p:nvPicPr>
          <p:cNvPr id="4" name="Picture 3" descr="A poster with a tree and silhouettes of people&#10;&#10;Description automatically generated">
            <a:extLst>
              <a:ext uri="{FF2B5EF4-FFF2-40B4-BE49-F238E27FC236}">
                <a16:creationId xmlns:a16="http://schemas.microsoft.com/office/drawing/2014/main" id="{70119FDB-4D41-739A-20FA-9644227299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6475" y="535710"/>
            <a:ext cx="4072907" cy="5190836"/>
          </a:xfrm>
          <a:prstGeom prst="rect">
            <a:avLst/>
          </a:prstGeom>
        </p:spPr>
      </p:pic>
    </p:spTree>
    <p:extLst>
      <p:ext uri="{BB962C8B-B14F-4D97-AF65-F5344CB8AC3E}">
        <p14:creationId xmlns:p14="http://schemas.microsoft.com/office/powerpoint/2010/main" val="103986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D8FCD-769C-4042-A1DE-1A006B0664E5}"/>
              </a:ext>
            </a:extLst>
          </p:cNvPr>
          <p:cNvSpPr>
            <a:spLocks noGrp="1"/>
          </p:cNvSpPr>
          <p:nvPr>
            <p:ph type="ctrTitle"/>
          </p:nvPr>
        </p:nvSpPr>
        <p:spPr>
          <a:xfrm>
            <a:off x="1022138" y="1624227"/>
            <a:ext cx="10147722" cy="3609543"/>
          </a:xfrm>
          <a:solidFill>
            <a:schemeClr val="accent6">
              <a:lumMod val="20000"/>
              <a:lumOff val="80000"/>
            </a:schemeClr>
          </a:solidFill>
        </p:spPr>
        <p:txBody>
          <a:bodyPr>
            <a:normAutofit fontScale="90000"/>
          </a:bodyPr>
          <a:lstStyle/>
          <a:p>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sz="3100"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endParaRPr lang="en-GB" dirty="0"/>
          </a:p>
        </p:txBody>
      </p:sp>
      <p:sp>
        <p:nvSpPr>
          <p:cNvPr id="3" name="TextBox 2">
            <a:extLst>
              <a:ext uri="{FF2B5EF4-FFF2-40B4-BE49-F238E27FC236}">
                <a16:creationId xmlns:a16="http://schemas.microsoft.com/office/drawing/2014/main" id="{0B0E1E95-0A3F-4B4B-B16B-21E689207BFD}"/>
              </a:ext>
            </a:extLst>
          </p:cNvPr>
          <p:cNvSpPr txBox="1"/>
          <p:nvPr/>
        </p:nvSpPr>
        <p:spPr>
          <a:xfrm>
            <a:off x="5000366" y="411564"/>
            <a:ext cx="2036904" cy="584775"/>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Session 11:</a:t>
            </a:r>
            <a:endParaRPr lang="en-GB" sz="3200" dirty="0"/>
          </a:p>
        </p:txBody>
      </p:sp>
      <p:sp>
        <p:nvSpPr>
          <p:cNvPr id="7" name="TextBox 6">
            <a:extLst>
              <a:ext uri="{FF2B5EF4-FFF2-40B4-BE49-F238E27FC236}">
                <a16:creationId xmlns:a16="http://schemas.microsoft.com/office/drawing/2014/main" id="{AAD9992B-0987-4EAE-99B0-CA9BB9497EE4}"/>
              </a:ext>
            </a:extLst>
          </p:cNvPr>
          <p:cNvSpPr txBox="1"/>
          <p:nvPr/>
        </p:nvSpPr>
        <p:spPr>
          <a:xfrm>
            <a:off x="1504212" y="2945823"/>
            <a:ext cx="9183573" cy="584775"/>
          </a:xfrm>
          <a:prstGeom prst="rect">
            <a:avLst/>
          </a:prstGeom>
          <a:noFill/>
        </p:spPr>
        <p:txBody>
          <a:bodyPr wrap="squar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How do we support children develop positive emotions?</a:t>
            </a:r>
            <a:endParaRPr lang="en-GB" sz="3200" dirty="0"/>
          </a:p>
        </p:txBody>
      </p:sp>
      <p:sp>
        <p:nvSpPr>
          <p:cNvPr id="4" name="Footer Placeholder 3">
            <a:extLst>
              <a:ext uri="{FF2B5EF4-FFF2-40B4-BE49-F238E27FC236}">
                <a16:creationId xmlns:a16="http://schemas.microsoft.com/office/drawing/2014/main" id="{E3C8F1FF-97F8-164D-D3A7-3A32BF53498B}"/>
              </a:ext>
            </a:extLst>
          </p:cNvPr>
          <p:cNvSpPr>
            <a:spLocks noGrp="1"/>
          </p:cNvSpPr>
          <p:nvPr>
            <p:ph type="ftr" sz="quarter" idx="11"/>
          </p:nvPr>
        </p:nvSpPr>
        <p:spPr/>
        <p:txBody>
          <a:bodyPr/>
          <a:lstStyle/>
          <a:p>
            <a:r>
              <a:rPr lang="en-US"/>
              <a:t>Playback Learning</a:t>
            </a:r>
            <a:endParaRPr lang="en-US" dirty="0"/>
          </a:p>
        </p:txBody>
      </p:sp>
    </p:spTree>
    <p:extLst>
      <p:ext uri="{BB962C8B-B14F-4D97-AF65-F5344CB8AC3E}">
        <p14:creationId xmlns:p14="http://schemas.microsoft.com/office/powerpoint/2010/main" val="2478669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452C3-94D7-41F5-9A9E-213DB106663F}"/>
              </a:ext>
            </a:extLst>
          </p:cNvPr>
          <p:cNvSpPr>
            <a:spLocks noGrp="1"/>
          </p:cNvSpPr>
          <p:nvPr>
            <p:ph type="title"/>
          </p:nvPr>
        </p:nvSpPr>
        <p:spPr>
          <a:xfrm>
            <a:off x="555811" y="365125"/>
            <a:ext cx="11313459" cy="800945"/>
          </a:xfrm>
          <a:noFill/>
        </p:spPr>
        <p:txBody>
          <a:bodyPr>
            <a:normAutofit/>
          </a:bodyPr>
          <a:lstStyle/>
          <a:p>
            <a:pPr algn="l"/>
            <a:r>
              <a:rPr lang="en-GB" sz="3200" b="1" dirty="0">
                <a:latin typeface="Arial Narrow" panose="020B0606020202030204" pitchFamily="34" charset="0"/>
                <a:ea typeface="Calibri" panose="020F0502020204030204" pitchFamily="34" charset="0"/>
                <a:cs typeface="Arial" panose="020B0604020202020204" pitchFamily="34" charset="0"/>
              </a:rPr>
              <a:t>Session 11:  How do we support children develop positive emotions?</a:t>
            </a:r>
            <a:endParaRPr lang="en-GB" sz="3200" dirty="0"/>
          </a:p>
        </p:txBody>
      </p:sp>
      <p:graphicFrame>
        <p:nvGraphicFramePr>
          <p:cNvPr id="6" name="Content Placeholder 5">
            <a:extLst>
              <a:ext uri="{FF2B5EF4-FFF2-40B4-BE49-F238E27FC236}">
                <a16:creationId xmlns:a16="http://schemas.microsoft.com/office/drawing/2014/main" id="{A3E45A22-46A7-4C9B-B6A0-EE5E8D096523}"/>
              </a:ext>
            </a:extLst>
          </p:cNvPr>
          <p:cNvGraphicFramePr>
            <a:graphicFrameLocks noGrp="1"/>
          </p:cNvGraphicFramePr>
          <p:nvPr>
            <p:ph idx="1"/>
            <p:extLst>
              <p:ext uri="{D42A27DB-BD31-4B8C-83A1-F6EECF244321}">
                <p14:modId xmlns:p14="http://schemas.microsoft.com/office/powerpoint/2010/main" val="2802263613"/>
              </p:ext>
            </p:extLst>
          </p:nvPr>
        </p:nvGraphicFramePr>
        <p:xfrm>
          <a:off x="1429241" y="1314614"/>
          <a:ext cx="9566598" cy="5013325"/>
        </p:xfrm>
        <a:graphic>
          <a:graphicData uri="http://schemas.openxmlformats.org/drawingml/2006/table">
            <a:tbl>
              <a:tblPr firstRow="1" firstCol="1" bandRow="1"/>
              <a:tblGrid>
                <a:gridCol w="9566598">
                  <a:extLst>
                    <a:ext uri="{9D8B030D-6E8A-4147-A177-3AD203B41FA5}">
                      <a16:colId xmlns:a16="http://schemas.microsoft.com/office/drawing/2014/main" val="791970105"/>
                    </a:ext>
                  </a:extLst>
                </a:gridCol>
              </a:tblGrid>
              <a:tr h="0">
                <a:tc>
                  <a:txBody>
                    <a:bodyPr/>
                    <a:lstStyle/>
                    <a:p>
                      <a:pPr marL="283845">
                        <a:lnSpc>
                          <a:spcPct val="107000"/>
                        </a:lnSpc>
                        <a:spcAft>
                          <a:spcPts val="0"/>
                        </a:spcAft>
                      </a:pPr>
                      <a:r>
                        <a:rPr lang="en-GB" sz="2800" b="1" dirty="0">
                          <a:effectLst/>
                          <a:latin typeface="Arial Narrow" panose="020B0606020202030204" pitchFamily="34" charset="0"/>
                          <a:ea typeface="Calibri" panose="020F0502020204030204" pitchFamily="34" charset="0"/>
                          <a:cs typeface="Arial" panose="020B0604020202020204" pitchFamily="34" charset="0"/>
                        </a:rPr>
                        <a:t>Aims to: </a:t>
                      </a:r>
                    </a:p>
                    <a:p>
                      <a:pPr marL="283845" indent="0">
                        <a:lnSpc>
                          <a:spcPct val="100000"/>
                        </a:lnSpc>
                        <a:spcBef>
                          <a:spcPts val="1800"/>
                        </a:spcBef>
                        <a:spcAft>
                          <a:spcPts val="0"/>
                        </a:spcAft>
                        <a:buFont typeface="Arial" panose="020B0604020202020204" pitchFamily="34" charset="0"/>
                        <a:buNone/>
                      </a:pPr>
                      <a:r>
                        <a:rPr lang="en-GB" sz="2800" dirty="0">
                          <a:effectLst/>
                          <a:latin typeface="Arial Narrow" panose="020B0606020202030204" pitchFamily="34" charset="0"/>
                          <a:ea typeface="Calibri" panose="020F0502020204030204" pitchFamily="34" charset="0"/>
                          <a:cs typeface="Arial" panose="020B0604020202020204" pitchFamily="34" charset="0"/>
                        </a:rPr>
                        <a:t>Confirm what we mean by emotions and how these can change in different situations</a:t>
                      </a:r>
                    </a:p>
                    <a:p>
                      <a:pPr marL="283845" indent="0">
                        <a:lnSpc>
                          <a:spcPct val="100000"/>
                        </a:lnSpc>
                        <a:spcBef>
                          <a:spcPts val="1800"/>
                        </a:spcBef>
                        <a:spcAft>
                          <a:spcPts val="0"/>
                        </a:spcAft>
                        <a:buFont typeface="Arial" panose="020B0604020202020204" pitchFamily="34" charset="0"/>
                        <a:buNone/>
                      </a:pPr>
                      <a:r>
                        <a:rPr lang="en-GB" sz="2800" dirty="0">
                          <a:effectLst/>
                          <a:latin typeface="Arial Narrow" panose="020B0606020202030204" pitchFamily="34" charset="0"/>
                          <a:ea typeface="Calibri" panose="020F0502020204030204" pitchFamily="34" charset="0"/>
                          <a:cs typeface="Arial" panose="020B0604020202020204" pitchFamily="34" charset="0"/>
                        </a:rPr>
                        <a:t>Identify how our emotions impact on ourselves and others </a:t>
                      </a:r>
                    </a:p>
                    <a:p>
                      <a:pPr marL="283845" indent="0">
                        <a:lnSpc>
                          <a:spcPct val="100000"/>
                        </a:lnSpc>
                        <a:spcBef>
                          <a:spcPts val="1800"/>
                        </a:spcBef>
                        <a:spcAft>
                          <a:spcPts val="0"/>
                        </a:spcAft>
                        <a:buFont typeface="Arial" panose="020B0604020202020204" pitchFamily="34" charset="0"/>
                        <a:buNone/>
                      </a:pPr>
                      <a:r>
                        <a:rPr lang="en-GB" sz="2800" dirty="0">
                          <a:effectLst/>
                          <a:latin typeface="Arial Narrow" panose="020B0606020202030204" pitchFamily="34" charset="0"/>
                          <a:ea typeface="Calibri" panose="020F0502020204030204" pitchFamily="34" charset="0"/>
                          <a:cs typeface="Arial" panose="020B0604020202020204" pitchFamily="34" charset="0"/>
                        </a:rPr>
                        <a:t>Identify ways children can manage emotions positively and reduce negative emotions</a:t>
                      </a:r>
                    </a:p>
                    <a:p>
                      <a:pPr marL="283845" indent="0">
                        <a:lnSpc>
                          <a:spcPct val="100000"/>
                        </a:lnSpc>
                        <a:spcBef>
                          <a:spcPts val="1800"/>
                        </a:spcBef>
                        <a:spcAft>
                          <a:spcPts val="0"/>
                        </a:spcAft>
                        <a:buFont typeface="Arial" panose="020B0604020202020204" pitchFamily="34" charset="0"/>
                        <a:buNone/>
                      </a:pPr>
                      <a:r>
                        <a:rPr lang="en-GB" sz="2800" dirty="0">
                          <a:effectLst/>
                          <a:latin typeface="Arial Narrow" panose="020B0606020202030204" pitchFamily="34" charset="0"/>
                          <a:ea typeface="Calibri" panose="020F0502020204030204" pitchFamily="34" charset="0"/>
                          <a:cs typeface="Arial" panose="020B0604020202020204" pitchFamily="34" charset="0"/>
                        </a:rPr>
                        <a:t>Identify why it is important children know who to talk to help them cope with negative emotions</a:t>
                      </a:r>
                    </a:p>
                    <a:p>
                      <a:pPr marL="283845" indent="0">
                        <a:lnSpc>
                          <a:spcPct val="100000"/>
                        </a:lnSpc>
                        <a:spcBef>
                          <a:spcPts val="1800"/>
                        </a:spcBef>
                        <a:spcAft>
                          <a:spcPts val="0"/>
                        </a:spcAft>
                        <a:buFont typeface="Arial" panose="020B0604020202020204" pitchFamily="34" charset="0"/>
                        <a:buNone/>
                      </a:pPr>
                      <a:endParaRPr lang="en-GB" sz="28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091275201"/>
                  </a:ext>
                </a:extLst>
              </a:tr>
            </a:tbl>
          </a:graphicData>
        </a:graphic>
      </p:graphicFrame>
      <p:sp>
        <p:nvSpPr>
          <p:cNvPr id="4" name="Footer Placeholder 3">
            <a:extLst>
              <a:ext uri="{FF2B5EF4-FFF2-40B4-BE49-F238E27FC236}">
                <a16:creationId xmlns:a16="http://schemas.microsoft.com/office/drawing/2014/main" id="{CBAFBE75-147B-B3AE-1A6C-CD55E21116BD}"/>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1906341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FB8A148-7790-4FB9-998E-403517654FCB}"/>
              </a:ext>
            </a:extLst>
          </p:cNvPr>
          <p:cNvSpPr/>
          <p:nvPr/>
        </p:nvSpPr>
        <p:spPr>
          <a:xfrm>
            <a:off x="1566509" y="1048306"/>
            <a:ext cx="9209981" cy="4476034"/>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What do we mean by our emotional self? </a:t>
            </a: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How can we support children to understand their emotions and that emotions can change in different situations? </a:t>
            </a: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Why is it sometimes difficult to say how we feel?</a:t>
            </a:r>
          </a:p>
          <a:p>
            <a:pPr>
              <a:lnSpc>
                <a:spcPct val="107000"/>
              </a:lnSpc>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Should we always say what we think?</a:t>
            </a:r>
          </a:p>
          <a:p>
            <a:pPr>
              <a:lnSpc>
                <a:spcPct val="107000"/>
              </a:lnSpc>
              <a:spcAft>
                <a:spcPts val="800"/>
              </a:spcAft>
            </a:pPr>
            <a:endParaRPr lang="en-GB" sz="1200" dirty="0">
              <a:latin typeface="Arial Narrow" panose="020B0606020202030204" pitchFamily="34" charset="0"/>
              <a:ea typeface="Calibri" panose="020F0502020204030204" pitchFamily="34"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A0BF616C-F698-48D9-A99F-90EC3D1A5A80}"/>
              </a:ext>
            </a:extLst>
          </p:cNvPr>
          <p:cNvGraphicFramePr>
            <a:graphicFrameLocks noGrp="1"/>
          </p:cNvGraphicFramePr>
          <p:nvPr>
            <p:extLst>
              <p:ext uri="{D42A27DB-BD31-4B8C-83A1-F6EECF244321}">
                <p14:modId xmlns:p14="http://schemas.microsoft.com/office/powerpoint/2010/main" val="112352541"/>
              </p:ext>
            </p:extLst>
          </p:nvPr>
        </p:nvGraphicFramePr>
        <p:xfrm>
          <a:off x="568723" y="136525"/>
          <a:ext cx="11054551" cy="579120"/>
        </p:xfrm>
        <a:graphic>
          <a:graphicData uri="http://schemas.openxmlformats.org/drawingml/2006/table">
            <a:tbl>
              <a:tblPr firstRow="1" bandRow="1">
                <a:tableStyleId>{5C22544A-7EE6-4342-B048-85BDC9FD1C3A}</a:tableStyleId>
              </a:tblPr>
              <a:tblGrid>
                <a:gridCol w="11054551">
                  <a:extLst>
                    <a:ext uri="{9D8B030D-6E8A-4147-A177-3AD203B41FA5}">
                      <a16:colId xmlns:a16="http://schemas.microsoft.com/office/drawing/2014/main" val="2204629157"/>
                    </a:ext>
                  </a:extLst>
                </a:gridCol>
              </a:tblGrid>
              <a:tr h="532186">
                <a:tc>
                  <a:txBody>
                    <a:bodyPr/>
                    <a:lstStyle/>
                    <a:p>
                      <a:pPr algn="ctr"/>
                      <a:r>
                        <a:rPr lang="en-GB" sz="3200" dirty="0">
                          <a:solidFill>
                            <a:schemeClr val="tx1"/>
                          </a:solidFill>
                          <a:latin typeface="Arial Narrow" panose="020B0606020202030204" pitchFamily="34" charset="0"/>
                        </a:rPr>
                        <a:t>Introduction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72898927"/>
                  </a:ext>
                </a:extLst>
              </a:tr>
            </a:tbl>
          </a:graphicData>
        </a:graphic>
      </p:graphicFrame>
      <p:sp>
        <p:nvSpPr>
          <p:cNvPr id="2" name="Footer Placeholder 1">
            <a:extLst>
              <a:ext uri="{FF2B5EF4-FFF2-40B4-BE49-F238E27FC236}">
                <a16:creationId xmlns:a16="http://schemas.microsoft.com/office/drawing/2014/main" id="{644E3152-AA77-42DD-2BED-D073138D8B72}"/>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1516107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6BF69A1-BC70-45DC-84C4-E593F2DECB0D}"/>
              </a:ext>
            </a:extLst>
          </p:cNvPr>
          <p:cNvSpPr/>
          <p:nvPr/>
        </p:nvSpPr>
        <p:spPr>
          <a:xfrm>
            <a:off x="1303227" y="1298646"/>
            <a:ext cx="9585541" cy="3492174"/>
          </a:xfrm>
          <a:prstGeom prst="rect">
            <a:avLst/>
          </a:prstGeom>
          <a:solidFill>
            <a:schemeClr val="accent6">
              <a:lumMod val="20000"/>
              <a:lumOff val="80000"/>
            </a:schemeClr>
          </a:solidFill>
        </p:spPr>
        <p:txBody>
          <a:bodyPr wrap="square">
            <a:spAutoFit/>
          </a:bodyPr>
          <a:lstStyle/>
          <a:p>
            <a:pPr>
              <a:lnSpc>
                <a:spcPct val="107000"/>
              </a:lnSpc>
              <a:spcAft>
                <a:spcPts val="800"/>
              </a:spcAft>
            </a:pPr>
            <a:endParaRPr lang="en-GB" sz="12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How we can support children to express their feelings and manage their emotions positively?</a:t>
            </a: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How children react to situations depending on their attitude/previous experiences?</a:t>
            </a:r>
            <a:endParaRPr lang="en-GB" sz="2800" b="1"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Arial" panose="020B0604020202020204" pitchFamily="34" charset="0"/>
              <a:buChar char="•"/>
            </a:pPr>
            <a:endParaRPr lang="en-GB" sz="3200" dirty="0">
              <a:latin typeface="Arial Narrow" panose="020B060602020203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A99210B7-AA6C-481D-B4D2-451E820EB188}"/>
              </a:ext>
            </a:extLst>
          </p:cNvPr>
          <p:cNvSpPr txBox="1"/>
          <p:nvPr/>
        </p:nvSpPr>
        <p:spPr>
          <a:xfrm>
            <a:off x="3256118" y="136525"/>
            <a:ext cx="5679760"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What are coping skills/resilience? </a:t>
            </a:r>
          </a:p>
          <a:p>
            <a:endParaRPr lang="en-GB" dirty="0"/>
          </a:p>
        </p:txBody>
      </p:sp>
      <p:sp>
        <p:nvSpPr>
          <p:cNvPr id="2" name="Footer Placeholder 1">
            <a:extLst>
              <a:ext uri="{FF2B5EF4-FFF2-40B4-BE49-F238E27FC236}">
                <a16:creationId xmlns:a16="http://schemas.microsoft.com/office/drawing/2014/main" id="{AA6EFB13-94B5-D04D-9F27-B7799058C6AD}"/>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1476347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AF58D6-A902-4211-AF28-0A1919EEEE70}"/>
              </a:ext>
            </a:extLst>
          </p:cNvPr>
          <p:cNvSpPr/>
          <p:nvPr/>
        </p:nvSpPr>
        <p:spPr>
          <a:xfrm>
            <a:off x="1413293" y="1127023"/>
            <a:ext cx="9365414" cy="4603953"/>
          </a:xfrm>
          <a:prstGeom prst="rect">
            <a:avLst/>
          </a:prstGeom>
          <a:solidFill>
            <a:schemeClr val="accent6">
              <a:lumMod val="20000"/>
              <a:lumOff val="80000"/>
            </a:schemeClr>
          </a:solidFill>
        </p:spPr>
        <p:txBody>
          <a:bodyPr wrap="square">
            <a:spAutoFit/>
          </a:bodyPr>
          <a:lstStyle/>
          <a:p>
            <a:pPr>
              <a:lnSpc>
                <a:spcPct val="107000"/>
              </a:lnSpc>
              <a:spcAft>
                <a:spcPts val="800"/>
              </a:spcAft>
            </a:pPr>
            <a:endParaRPr lang="en-GB" sz="1400" b="1"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buSzPts val="1400"/>
            </a:pPr>
            <a:r>
              <a:rPr lang="en-GB" sz="2800" dirty="0">
                <a:latin typeface="Arial Narrow" panose="020B0606020202030204" pitchFamily="34" charset="0"/>
                <a:ea typeface="Arial" panose="020B0604020202020204" pitchFamily="34" charset="0"/>
                <a:cs typeface="Arial" panose="020B0604020202020204" pitchFamily="34" charset="0"/>
              </a:rPr>
              <a:t>Explore how they would feel if they have been selected for their sports’ team. How would they express themselves? Their friend was also looking forward to being selected for the sport team but isn’t.</a:t>
            </a:r>
          </a:p>
          <a:p>
            <a:pPr>
              <a:lnSpc>
                <a:spcPct val="107000"/>
              </a:lnSpc>
              <a:buSzPts val="1400"/>
            </a:pPr>
            <a:endParaRPr lang="en-GB" sz="2800" dirty="0">
              <a:latin typeface="Arial Narrow" panose="020B0606020202030204" pitchFamily="34" charset="0"/>
              <a:ea typeface="Arial" panose="020B0604020202020204" pitchFamily="34" charset="0"/>
              <a:cs typeface="Times New Roman" panose="02020603050405020304" pitchFamily="18"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How could they help their friend not feel negative emotions, to feel better?</a:t>
            </a: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How could they cope with their feelings of disappointment? </a:t>
            </a:r>
          </a:p>
          <a:p>
            <a:pPr>
              <a:lnSpc>
                <a:spcPct val="107000"/>
              </a:lnSpc>
              <a:spcAft>
                <a:spcPts val="800"/>
              </a:spcAft>
            </a:pPr>
            <a:endParaRPr lang="en-GB" sz="1200" dirty="0">
              <a:latin typeface="Arial Narrow" panose="020B060602020203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F800FDD9-BB38-4F7C-9CEE-4CA9080A33BE}"/>
              </a:ext>
            </a:extLst>
          </p:cNvPr>
          <p:cNvSpPr txBox="1"/>
          <p:nvPr/>
        </p:nvSpPr>
        <p:spPr>
          <a:xfrm>
            <a:off x="2501907" y="136525"/>
            <a:ext cx="7188186"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How might your child react to the following:</a:t>
            </a:r>
          </a:p>
          <a:p>
            <a:endParaRPr lang="en-GB" dirty="0"/>
          </a:p>
        </p:txBody>
      </p:sp>
      <p:sp>
        <p:nvSpPr>
          <p:cNvPr id="2" name="Footer Placeholder 1">
            <a:extLst>
              <a:ext uri="{FF2B5EF4-FFF2-40B4-BE49-F238E27FC236}">
                <a16:creationId xmlns:a16="http://schemas.microsoft.com/office/drawing/2014/main" id="{2EC19C9D-AB81-5E74-ED81-BD4191170B99}"/>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3049904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AF58D6-A902-4211-AF28-0A1919EEEE70}"/>
              </a:ext>
            </a:extLst>
          </p:cNvPr>
          <p:cNvSpPr/>
          <p:nvPr/>
        </p:nvSpPr>
        <p:spPr>
          <a:xfrm>
            <a:off x="1186747" y="1084592"/>
            <a:ext cx="9818503" cy="5014321"/>
          </a:xfrm>
          <a:prstGeom prst="rect">
            <a:avLst/>
          </a:prstGeom>
          <a:solidFill>
            <a:schemeClr val="accent6">
              <a:lumMod val="20000"/>
              <a:lumOff val="80000"/>
            </a:schemeClr>
          </a:solidFill>
        </p:spPr>
        <p:txBody>
          <a:bodyPr wrap="square">
            <a:spAutoFit/>
          </a:bodyPr>
          <a:lstStyle/>
          <a:p>
            <a:pPr>
              <a:lnSpc>
                <a:spcPct val="107000"/>
              </a:lnSpc>
              <a:spcAft>
                <a:spcPts val="800"/>
              </a:spcAft>
            </a:pPr>
            <a:endParaRPr lang="en-GB" sz="1400" dirty="0">
              <a:latin typeface="Arial Narrow" panose="020B0606020202030204" pitchFamily="34" charset="0"/>
              <a:ea typeface="Arial" panose="020B0604020202020204" pitchFamily="34" charset="0"/>
              <a:cs typeface="Times New Roman" panose="02020603050405020304" pitchFamily="18" charset="0"/>
            </a:endParaRPr>
          </a:p>
          <a:p>
            <a:pPr>
              <a:lnSpc>
                <a:spcPct val="107000"/>
              </a:lnSpc>
              <a:spcAft>
                <a:spcPts val="800"/>
              </a:spcAft>
              <a:buSzPts val="1400"/>
            </a:pPr>
            <a:r>
              <a:rPr lang="en-GB" sz="2800" dirty="0">
                <a:latin typeface="Arial Narrow" panose="020B0606020202030204" pitchFamily="34" charset="0"/>
                <a:ea typeface="Arial" panose="020B0604020202020204" pitchFamily="34" charset="0"/>
                <a:cs typeface="Arial" panose="020B0604020202020204" pitchFamily="34" charset="0"/>
              </a:rPr>
              <a:t>Explore how they would feel if they have received a ticket to see their favourite boy/girl band. Their friend doesn’t receive a ticket.  </a:t>
            </a:r>
          </a:p>
          <a:p>
            <a:pPr>
              <a:lnSpc>
                <a:spcPct val="107000"/>
              </a:lnSpc>
              <a:spcAft>
                <a:spcPts val="800"/>
              </a:spcAft>
              <a:buSzPts val="1400"/>
            </a:pPr>
            <a:endParaRPr lang="en-GB" sz="2800" dirty="0">
              <a:latin typeface="Arial Narrow" panose="020B0606020202030204" pitchFamily="34" charset="0"/>
              <a:ea typeface="Arial" panose="020B0604020202020204" pitchFamily="34" charset="0"/>
              <a:cs typeface="Arial" panose="020B0604020202020204" pitchFamily="34" charset="0"/>
            </a:endParaRPr>
          </a:p>
          <a:p>
            <a:pPr>
              <a:lnSpc>
                <a:spcPct val="107000"/>
              </a:lnSpc>
              <a:spcAft>
                <a:spcPts val="800"/>
              </a:spcAft>
              <a:buSzPts val="1400"/>
            </a:pPr>
            <a:r>
              <a:rPr lang="en-GB" sz="2800" dirty="0">
                <a:latin typeface="Arial Narrow" panose="020B0606020202030204" pitchFamily="34" charset="0"/>
                <a:ea typeface="Arial" panose="020B0604020202020204" pitchFamily="34" charset="0"/>
                <a:cs typeface="Arial" panose="020B0604020202020204" pitchFamily="34" charset="0"/>
              </a:rPr>
              <a:t>How do they think their friend would be feeling?</a:t>
            </a:r>
          </a:p>
          <a:p>
            <a:pPr marL="171450" indent="-171450">
              <a:lnSpc>
                <a:spcPct val="107000"/>
              </a:lnSpc>
              <a:spcAft>
                <a:spcPts val="800"/>
              </a:spcAft>
              <a:buSzPts val="1400"/>
              <a:buFont typeface="Arial" panose="020B0604020202020204" pitchFamily="34" charset="0"/>
              <a:buChar char="•"/>
            </a:pPr>
            <a:endParaRPr lang="en-GB" sz="2800" dirty="0">
              <a:latin typeface="Arial Narrow" panose="020B0606020202030204" pitchFamily="34" charset="0"/>
              <a:ea typeface="Arial" panose="020B0604020202020204" pitchFamily="34" charset="0"/>
              <a:cs typeface="Times New Roman" panose="02020603050405020304" pitchFamily="18" charset="0"/>
            </a:endParaRPr>
          </a:p>
          <a:p>
            <a:pPr>
              <a:lnSpc>
                <a:spcPct val="107000"/>
              </a:lnSpc>
              <a:spcAft>
                <a:spcPts val="800"/>
              </a:spcAft>
              <a:buSzPts val="1400"/>
            </a:pPr>
            <a:r>
              <a:rPr lang="en-GB" sz="2800" dirty="0">
                <a:latin typeface="Arial Narrow" panose="020B0606020202030204" pitchFamily="34" charset="0"/>
                <a:ea typeface="Calibri" panose="020F0502020204030204" pitchFamily="34" charset="0"/>
                <a:cs typeface="Arial" panose="020B0604020202020204" pitchFamily="34" charset="0"/>
              </a:rPr>
              <a:t>How could they help their friend not feel negative emotions, to feel better?</a:t>
            </a:r>
          </a:p>
          <a:p>
            <a:pPr marL="171450" indent="-171450">
              <a:lnSpc>
                <a:spcPct val="107000"/>
              </a:lnSpc>
              <a:spcAft>
                <a:spcPts val="800"/>
              </a:spcAft>
              <a:buSzPts val="1400"/>
              <a:buFont typeface="Arial" panose="020B0604020202020204" pitchFamily="34" charset="0"/>
              <a:buChar char="•"/>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buSzPts val="1400"/>
            </a:pPr>
            <a:r>
              <a:rPr lang="en-GB" sz="2800" dirty="0">
                <a:latin typeface="Arial Narrow" panose="020B0606020202030204" pitchFamily="34" charset="0"/>
                <a:ea typeface="Calibri" panose="020F0502020204030204" pitchFamily="34" charset="0"/>
                <a:cs typeface="Arial" panose="020B0604020202020204" pitchFamily="34" charset="0"/>
              </a:rPr>
              <a:t>How could they cope with their feelings of disappointment? </a:t>
            </a:r>
          </a:p>
          <a:p>
            <a:pPr>
              <a:lnSpc>
                <a:spcPct val="107000"/>
              </a:lnSpc>
              <a:spcAft>
                <a:spcPts val="800"/>
              </a:spcAft>
              <a:buSzPts val="1400"/>
            </a:pPr>
            <a:endParaRPr lang="en-GB" sz="1200" dirty="0">
              <a:latin typeface="Arial Narrow" panose="020B060602020203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6443CA86-0F4C-4BFC-87A4-C66EC8B0E3BC}"/>
              </a:ext>
            </a:extLst>
          </p:cNvPr>
          <p:cNvSpPr txBox="1"/>
          <p:nvPr/>
        </p:nvSpPr>
        <p:spPr>
          <a:xfrm>
            <a:off x="2501905" y="222818"/>
            <a:ext cx="7188186"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How might your child react to the following:</a:t>
            </a:r>
          </a:p>
          <a:p>
            <a:endParaRPr lang="en-GB" dirty="0"/>
          </a:p>
        </p:txBody>
      </p:sp>
      <p:sp>
        <p:nvSpPr>
          <p:cNvPr id="5" name="Footer Placeholder 4">
            <a:extLst>
              <a:ext uri="{FF2B5EF4-FFF2-40B4-BE49-F238E27FC236}">
                <a16:creationId xmlns:a16="http://schemas.microsoft.com/office/drawing/2014/main" id="{7DCA7ECA-148E-5639-9DF1-A0B2AA556248}"/>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1895547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40EA57-7173-4844-AC5B-69B948DA8BB1}"/>
              </a:ext>
            </a:extLst>
          </p:cNvPr>
          <p:cNvSpPr/>
          <p:nvPr/>
        </p:nvSpPr>
        <p:spPr>
          <a:xfrm>
            <a:off x="1084163" y="1007451"/>
            <a:ext cx="10023670" cy="4524315"/>
          </a:xfrm>
          <a:prstGeom prst="rect">
            <a:avLst/>
          </a:prstGeom>
          <a:solidFill>
            <a:schemeClr val="accent6">
              <a:lumMod val="20000"/>
              <a:lumOff val="80000"/>
            </a:schemeClr>
          </a:solidFill>
        </p:spPr>
        <p:txBody>
          <a:bodyPr wrap="square">
            <a:spAutoFit/>
          </a:bodyPr>
          <a:lstStyle/>
          <a:p>
            <a:r>
              <a:rPr lang="en-GB" sz="2800" dirty="0">
                <a:latin typeface="Arial Narrow" panose="020B0606020202030204" pitchFamily="34" charset="0"/>
              </a:rPr>
              <a:t>Consider the </a:t>
            </a:r>
            <a:r>
              <a:rPr lang="en-GB" sz="2800" b="1" dirty="0">
                <a:latin typeface="Arial Narrow" panose="020B0606020202030204" pitchFamily="34" charset="0"/>
              </a:rPr>
              <a:t>Positive emotions </a:t>
            </a:r>
            <a:r>
              <a:rPr lang="en-GB" sz="2800" dirty="0">
                <a:latin typeface="Arial Narrow" panose="020B0606020202030204" pitchFamily="34" charset="0"/>
              </a:rPr>
              <a:t>statements to help them recognise how children could react emotionally to a range of situations</a:t>
            </a:r>
          </a:p>
          <a:p>
            <a:endParaRPr lang="en-GB" sz="2800" dirty="0">
              <a:latin typeface="Arial Narrow" panose="020B0606020202030204" pitchFamily="34" charset="0"/>
            </a:endParaRPr>
          </a:p>
          <a:p>
            <a:endParaRPr lang="en-GB" sz="2800" dirty="0">
              <a:latin typeface="Arial Narrow" panose="020B0606020202030204" pitchFamily="34" charset="0"/>
            </a:endParaRPr>
          </a:p>
          <a:p>
            <a:r>
              <a:rPr lang="en-GB" sz="2800" dirty="0">
                <a:latin typeface="Arial Narrow" panose="020B0606020202030204" pitchFamily="34" charset="0"/>
              </a:rPr>
              <a:t>How should we encourage children to focus their energies on positive emotions?</a:t>
            </a:r>
          </a:p>
          <a:p>
            <a:endParaRPr lang="en-GB" sz="2800" dirty="0">
              <a:latin typeface="Arial Narrow" panose="020B0606020202030204" pitchFamily="34" charset="0"/>
            </a:endParaRPr>
          </a:p>
          <a:p>
            <a:endParaRPr lang="en-GB" sz="2800" dirty="0">
              <a:latin typeface="Arial Narrow" panose="020B0606020202030204" pitchFamily="34" charset="0"/>
            </a:endParaRPr>
          </a:p>
          <a:p>
            <a:r>
              <a:rPr lang="en-GB" sz="2800" dirty="0">
                <a:latin typeface="Arial Narrow" panose="020B0606020202030204" pitchFamily="34" charset="0"/>
              </a:rPr>
              <a:t>Who can listens to them and help them to cope with negative emotions?</a:t>
            </a:r>
          </a:p>
          <a:p>
            <a:pPr marL="457200" indent="-457200">
              <a:buFont typeface="Arial" panose="020B0604020202020204" pitchFamily="34" charset="0"/>
              <a:buChar char="•"/>
            </a:pPr>
            <a:endParaRPr lang="en-GB" sz="3600" dirty="0">
              <a:latin typeface="Arial Narrow" panose="020B0606020202030204" pitchFamily="34" charset="0"/>
            </a:endParaRPr>
          </a:p>
        </p:txBody>
      </p:sp>
      <p:sp>
        <p:nvSpPr>
          <p:cNvPr id="4" name="TextBox 3">
            <a:extLst>
              <a:ext uri="{FF2B5EF4-FFF2-40B4-BE49-F238E27FC236}">
                <a16:creationId xmlns:a16="http://schemas.microsoft.com/office/drawing/2014/main" id="{A059CD5B-45E9-43BF-8976-1EA091B98EA7}"/>
              </a:ext>
            </a:extLst>
          </p:cNvPr>
          <p:cNvSpPr txBox="1"/>
          <p:nvPr/>
        </p:nvSpPr>
        <p:spPr>
          <a:xfrm>
            <a:off x="3628015" y="136525"/>
            <a:ext cx="4935967" cy="584775"/>
          </a:xfrm>
          <a:prstGeom prst="rect">
            <a:avLst/>
          </a:prstGeom>
          <a:noFill/>
        </p:spPr>
        <p:txBody>
          <a:bodyPr wrap="none" rtlCol="0">
            <a:spAutoFit/>
          </a:bodyPr>
          <a:lstStyle/>
          <a:p>
            <a:r>
              <a:rPr lang="en-GB" sz="3200" b="1" dirty="0">
                <a:latin typeface="Arial Narrow" panose="020B0606020202030204" pitchFamily="34" charset="0"/>
              </a:rPr>
              <a:t>Positive emotions statements</a:t>
            </a:r>
            <a:endParaRPr lang="en-GB" sz="3200" b="1" dirty="0"/>
          </a:p>
        </p:txBody>
      </p:sp>
      <p:sp>
        <p:nvSpPr>
          <p:cNvPr id="2" name="Footer Placeholder 1">
            <a:extLst>
              <a:ext uri="{FF2B5EF4-FFF2-40B4-BE49-F238E27FC236}">
                <a16:creationId xmlns:a16="http://schemas.microsoft.com/office/drawing/2014/main" id="{90B3A5AD-EB2A-DDBF-8802-5CA8EE09FF0C}"/>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2875022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F6073FA-9C0B-42EA-9BC7-B7F69BE21A42}"/>
              </a:ext>
            </a:extLst>
          </p:cNvPr>
          <p:cNvSpPr/>
          <p:nvPr/>
        </p:nvSpPr>
        <p:spPr>
          <a:xfrm>
            <a:off x="1337635" y="857210"/>
            <a:ext cx="9737464" cy="5507918"/>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Explain the purpose of the activity including why it is important for children to: </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spcBef>
                <a:spcPts val="2400"/>
              </a:spcBef>
            </a:pPr>
            <a:r>
              <a:rPr lang="en-GB" sz="2800" dirty="0">
                <a:latin typeface="Arial Narrow" panose="020B0606020202030204" pitchFamily="34" charset="0"/>
                <a:ea typeface="Calibri" panose="020F0502020204030204" pitchFamily="34" charset="0"/>
                <a:cs typeface="Arial" panose="020B0604020202020204" pitchFamily="34" charset="0"/>
              </a:rPr>
              <a:t>Recognise how they react emotionally in different situations</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spcBef>
                <a:spcPts val="2400"/>
              </a:spcBef>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Understand how their emotions impact on them and others</a:t>
            </a:r>
          </a:p>
          <a:p>
            <a:pPr>
              <a:spcBef>
                <a:spcPts val="2400"/>
              </a:spcBef>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Focus their energies on positive emotions</a:t>
            </a:r>
          </a:p>
          <a:p>
            <a:pPr>
              <a:spcBef>
                <a:spcPts val="2400"/>
              </a:spcBef>
            </a:pPr>
            <a:r>
              <a:rPr lang="en-GB" sz="2800" dirty="0">
                <a:latin typeface="Arial Narrow" panose="020B0606020202030204" pitchFamily="34" charset="0"/>
                <a:ea typeface="Calibri" panose="020F0502020204030204" pitchFamily="34" charset="0"/>
                <a:cs typeface="Arial" panose="020B0604020202020204" pitchFamily="34" charset="0"/>
              </a:rPr>
              <a:t>Identify someone who listens to them and will help them to cope with negative emotions</a:t>
            </a:r>
          </a:p>
          <a:p>
            <a:pPr>
              <a:spcBef>
                <a:spcPts val="2400"/>
              </a:spcBef>
            </a:pPr>
            <a:endParaRPr lang="en-GB" sz="3200" dirty="0">
              <a:latin typeface="Arial Narrow" panose="020B0606020202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25374A8C-9D6A-4DBF-8752-0F2F027ABB0D}"/>
              </a:ext>
            </a:extLst>
          </p:cNvPr>
          <p:cNvSpPr txBox="1"/>
          <p:nvPr/>
        </p:nvSpPr>
        <p:spPr>
          <a:xfrm>
            <a:off x="4113487" y="136525"/>
            <a:ext cx="4185761"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Family activity at home:</a:t>
            </a:r>
            <a:r>
              <a:rPr lang="en-GB" sz="3200" dirty="0">
                <a:latin typeface="Arial Narrow" panose="020B0606020202030204" pitchFamily="34" charset="0"/>
                <a:ea typeface="Calibri" panose="020F0502020204030204" pitchFamily="34" charset="0"/>
                <a:cs typeface="Arial" panose="020B0604020202020204" pitchFamily="34" charset="0"/>
              </a:rPr>
              <a:t>  </a:t>
            </a:r>
          </a:p>
          <a:p>
            <a:endParaRPr lang="en-GB" dirty="0"/>
          </a:p>
        </p:txBody>
      </p:sp>
      <p:sp>
        <p:nvSpPr>
          <p:cNvPr id="2" name="Footer Placeholder 1">
            <a:extLst>
              <a:ext uri="{FF2B5EF4-FFF2-40B4-BE49-F238E27FC236}">
                <a16:creationId xmlns:a16="http://schemas.microsoft.com/office/drawing/2014/main" id="{8EC4C7F2-FDBB-D3AA-9A0C-F583DBEBEF41}"/>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2516669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0352C52-F62E-4985-984E-7D1AAEEDCB48}"/>
              </a:ext>
            </a:extLst>
          </p:cNvPr>
          <p:cNvGraphicFramePr>
            <a:graphicFrameLocks noGrp="1"/>
          </p:cNvGraphicFramePr>
          <p:nvPr>
            <p:extLst>
              <p:ext uri="{D42A27DB-BD31-4B8C-83A1-F6EECF244321}">
                <p14:modId xmlns:p14="http://schemas.microsoft.com/office/powerpoint/2010/main" val="1688932919"/>
              </p:ext>
            </p:extLst>
          </p:nvPr>
        </p:nvGraphicFramePr>
        <p:xfrm>
          <a:off x="1427988" y="1086312"/>
          <a:ext cx="9336024" cy="4989274"/>
        </p:xfrm>
        <a:graphic>
          <a:graphicData uri="http://schemas.openxmlformats.org/drawingml/2006/table">
            <a:tbl>
              <a:tblPr firstRow="1" firstCol="1" lastRow="1" lastCol="1" bandRow="1" bandCol="1">
                <a:tableStyleId>{5C22544A-7EE6-4342-B048-85BDC9FD1C3A}</a:tableStyleId>
              </a:tblPr>
              <a:tblGrid>
                <a:gridCol w="509970">
                  <a:extLst>
                    <a:ext uri="{9D8B030D-6E8A-4147-A177-3AD203B41FA5}">
                      <a16:colId xmlns:a16="http://schemas.microsoft.com/office/drawing/2014/main" val="28838148"/>
                    </a:ext>
                  </a:extLst>
                </a:gridCol>
                <a:gridCol w="8826054">
                  <a:extLst>
                    <a:ext uri="{9D8B030D-6E8A-4147-A177-3AD203B41FA5}">
                      <a16:colId xmlns:a16="http://schemas.microsoft.com/office/drawing/2014/main" val="408819868"/>
                    </a:ext>
                  </a:extLst>
                </a:gridCol>
              </a:tblGrid>
              <a:tr h="587040">
                <a:tc>
                  <a:txBody>
                    <a:bodyPr/>
                    <a:lstStyle/>
                    <a:p>
                      <a:pPr algn="l">
                        <a:lnSpc>
                          <a:spcPct val="107000"/>
                        </a:lnSpc>
                        <a:spcBef>
                          <a:spcPts val="45"/>
                        </a:spcBef>
                        <a:spcAft>
                          <a:spcPts val="0"/>
                        </a:spcAft>
                      </a:pPr>
                      <a:endParaRPr lang="en-GB"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solidFill>
                      <a:schemeClr val="accent6">
                        <a:lumMod val="20000"/>
                        <a:lumOff val="80000"/>
                      </a:schemeClr>
                    </a:solidFill>
                  </a:tcPr>
                </a:tc>
                <a:tc>
                  <a:txBody>
                    <a:bodyPr/>
                    <a:lstStyle/>
                    <a:p>
                      <a:pPr algn="l">
                        <a:lnSpc>
                          <a:spcPct val="100000"/>
                        </a:lnSpc>
                        <a:spcBef>
                          <a:spcPts val="1800"/>
                        </a:spcBef>
                        <a:spcAft>
                          <a:spcPts val="0"/>
                        </a:spcAft>
                      </a:pPr>
                      <a:r>
                        <a:rPr lang="en-US" sz="2800" b="0" dirty="0">
                          <a:solidFill>
                            <a:schemeClr val="tx1"/>
                          </a:solidFill>
                          <a:effectLst/>
                          <a:latin typeface="Arial Narrow" panose="020B0606020202030204" pitchFamily="34" charset="0"/>
                        </a:rPr>
                        <a:t>I</a:t>
                      </a:r>
                      <a:r>
                        <a:rPr lang="en-US" sz="2800" b="0" spc="95"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must learn to like</a:t>
                      </a:r>
                      <a:r>
                        <a:rPr lang="en-US" sz="2800" b="0" spc="5"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myself.</a:t>
                      </a:r>
                      <a:endPar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solidFill>
                      <a:schemeClr val="accent6">
                        <a:lumMod val="20000"/>
                        <a:lumOff val="80000"/>
                      </a:schemeClr>
                    </a:solidFill>
                  </a:tcPr>
                </a:tc>
                <a:extLst>
                  <a:ext uri="{0D108BD9-81ED-4DB2-BD59-A6C34878D82A}">
                    <a16:rowId xmlns:a16="http://schemas.microsoft.com/office/drawing/2014/main" val="3033604771"/>
                  </a:ext>
                </a:extLst>
              </a:tr>
              <a:tr h="584425">
                <a:tc>
                  <a:txBody>
                    <a:bodyPr/>
                    <a:lstStyle/>
                    <a:p>
                      <a:pPr algn="l">
                        <a:lnSpc>
                          <a:spcPct val="107000"/>
                        </a:lnSpc>
                        <a:spcBef>
                          <a:spcPts val="45"/>
                        </a:spcBef>
                        <a:spcAft>
                          <a:spcPts val="0"/>
                        </a:spcAft>
                      </a:pPr>
                      <a:r>
                        <a:rPr lang="en-US" sz="2800" dirty="0">
                          <a:solidFill>
                            <a:schemeClr val="tx1"/>
                          </a:solidFill>
                          <a:effectLst/>
                          <a:latin typeface="Arial Narrow" panose="020B0606020202030204" pitchFamily="34" charset="0"/>
                        </a:rPr>
                        <a:t> </a:t>
                      </a:r>
                      <a:endParaRPr lang="en-GB"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solidFill>
                      <a:schemeClr val="accent6">
                        <a:lumMod val="20000"/>
                        <a:lumOff val="80000"/>
                      </a:schemeClr>
                    </a:solidFill>
                  </a:tcPr>
                </a:tc>
                <a:tc>
                  <a:txBody>
                    <a:bodyPr/>
                    <a:lstStyle/>
                    <a:p>
                      <a:pPr algn="l">
                        <a:lnSpc>
                          <a:spcPct val="100000"/>
                        </a:lnSpc>
                        <a:spcBef>
                          <a:spcPts val="1800"/>
                        </a:spcBef>
                        <a:spcAft>
                          <a:spcPts val="0"/>
                        </a:spcAft>
                      </a:pPr>
                      <a:r>
                        <a:rPr lang="en-US" sz="2800" b="0" dirty="0">
                          <a:solidFill>
                            <a:schemeClr val="tx1"/>
                          </a:solidFill>
                          <a:effectLst/>
                          <a:latin typeface="Arial Narrow" panose="020B0606020202030204" pitchFamily="34" charset="0"/>
                        </a:rPr>
                        <a:t>I will try</a:t>
                      </a:r>
                      <a:r>
                        <a:rPr lang="en-US" sz="2800" b="0" spc="195"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to</a:t>
                      </a:r>
                      <a:r>
                        <a:rPr lang="en-US" sz="2800" b="0" spc="65"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stay calm.</a:t>
                      </a:r>
                      <a:endPar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solidFill>
                      <a:schemeClr val="accent6">
                        <a:lumMod val="20000"/>
                        <a:lumOff val="80000"/>
                      </a:schemeClr>
                    </a:solidFill>
                  </a:tcPr>
                </a:tc>
                <a:extLst>
                  <a:ext uri="{0D108BD9-81ED-4DB2-BD59-A6C34878D82A}">
                    <a16:rowId xmlns:a16="http://schemas.microsoft.com/office/drawing/2014/main" val="2401377559"/>
                  </a:ext>
                </a:extLst>
              </a:tr>
              <a:tr h="584425">
                <a:tc>
                  <a:txBody>
                    <a:bodyPr/>
                    <a:lstStyle/>
                    <a:p>
                      <a:pPr algn="l">
                        <a:lnSpc>
                          <a:spcPct val="107000"/>
                        </a:lnSpc>
                        <a:spcBef>
                          <a:spcPts val="45"/>
                        </a:spcBef>
                        <a:spcAft>
                          <a:spcPts val="0"/>
                        </a:spcAft>
                      </a:pPr>
                      <a:r>
                        <a:rPr lang="en-US" sz="2800" dirty="0">
                          <a:solidFill>
                            <a:schemeClr val="tx1"/>
                          </a:solidFill>
                          <a:effectLst/>
                          <a:latin typeface="Arial Narrow" panose="020B0606020202030204" pitchFamily="34" charset="0"/>
                        </a:rPr>
                        <a:t> </a:t>
                      </a:r>
                      <a:endParaRPr lang="en-GB"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solidFill>
                      <a:schemeClr val="accent6">
                        <a:lumMod val="20000"/>
                        <a:lumOff val="80000"/>
                      </a:schemeClr>
                    </a:solidFill>
                  </a:tcPr>
                </a:tc>
                <a:tc>
                  <a:txBody>
                    <a:bodyPr/>
                    <a:lstStyle/>
                    <a:p>
                      <a:pPr algn="l">
                        <a:lnSpc>
                          <a:spcPct val="100000"/>
                        </a:lnSpc>
                        <a:spcBef>
                          <a:spcPts val="1800"/>
                        </a:spcBef>
                        <a:spcAft>
                          <a:spcPts val="0"/>
                        </a:spcAft>
                      </a:pPr>
                      <a:r>
                        <a:rPr lang="en-US" sz="2800" b="0" dirty="0">
                          <a:solidFill>
                            <a:schemeClr val="tx1"/>
                          </a:solidFill>
                          <a:effectLst/>
                          <a:latin typeface="Arial Narrow" panose="020B0606020202030204" pitchFamily="34" charset="0"/>
                        </a:rPr>
                        <a:t>I will always talk to someone</a:t>
                      </a:r>
                      <a:r>
                        <a:rPr lang="en-US" sz="2800" b="0" spc="5"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I can trust.</a:t>
                      </a:r>
                      <a:endPar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solidFill>
                      <a:schemeClr val="accent6">
                        <a:lumMod val="20000"/>
                        <a:lumOff val="80000"/>
                      </a:schemeClr>
                    </a:solidFill>
                  </a:tcPr>
                </a:tc>
                <a:extLst>
                  <a:ext uri="{0D108BD9-81ED-4DB2-BD59-A6C34878D82A}">
                    <a16:rowId xmlns:a16="http://schemas.microsoft.com/office/drawing/2014/main" val="871992671"/>
                  </a:ext>
                </a:extLst>
              </a:tr>
              <a:tr h="584425">
                <a:tc>
                  <a:txBody>
                    <a:bodyPr/>
                    <a:lstStyle/>
                    <a:p>
                      <a:pPr algn="l">
                        <a:lnSpc>
                          <a:spcPct val="107000"/>
                        </a:lnSpc>
                        <a:spcBef>
                          <a:spcPts val="45"/>
                        </a:spcBef>
                        <a:spcAft>
                          <a:spcPts val="0"/>
                        </a:spcAft>
                      </a:pPr>
                      <a:r>
                        <a:rPr lang="en-US" sz="2800" dirty="0">
                          <a:solidFill>
                            <a:schemeClr val="tx1"/>
                          </a:solidFill>
                          <a:effectLst/>
                          <a:latin typeface="Arial Narrow" panose="020B0606020202030204" pitchFamily="34" charset="0"/>
                        </a:rPr>
                        <a:t> </a:t>
                      </a:r>
                      <a:endParaRPr lang="en-GB"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solidFill>
                      <a:schemeClr val="accent6">
                        <a:lumMod val="20000"/>
                        <a:lumOff val="80000"/>
                      </a:schemeClr>
                    </a:solidFill>
                  </a:tcPr>
                </a:tc>
                <a:tc>
                  <a:txBody>
                    <a:bodyPr/>
                    <a:lstStyle/>
                    <a:p>
                      <a:pPr algn="l">
                        <a:lnSpc>
                          <a:spcPct val="100000"/>
                        </a:lnSpc>
                        <a:spcBef>
                          <a:spcPts val="1800"/>
                        </a:spcBef>
                        <a:spcAft>
                          <a:spcPts val="0"/>
                        </a:spcAft>
                      </a:pPr>
                      <a:r>
                        <a:rPr lang="en-US" sz="2800" b="0" dirty="0">
                          <a:solidFill>
                            <a:schemeClr val="tx1"/>
                          </a:solidFill>
                          <a:effectLst/>
                          <a:latin typeface="Arial Narrow" panose="020B0606020202030204" pitchFamily="34" charset="0"/>
                        </a:rPr>
                        <a:t>I will avoid people who ask me</a:t>
                      </a:r>
                      <a:r>
                        <a:rPr lang="en-US" sz="2800" b="0" spc="110"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to</a:t>
                      </a:r>
                      <a:r>
                        <a:rPr lang="en-US" sz="2800" b="0" spc="15"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take risks.</a:t>
                      </a:r>
                      <a:endPar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solidFill>
                      <a:schemeClr val="accent6">
                        <a:lumMod val="20000"/>
                        <a:lumOff val="80000"/>
                      </a:schemeClr>
                    </a:solidFill>
                  </a:tcPr>
                </a:tc>
                <a:extLst>
                  <a:ext uri="{0D108BD9-81ED-4DB2-BD59-A6C34878D82A}">
                    <a16:rowId xmlns:a16="http://schemas.microsoft.com/office/drawing/2014/main" val="1730614864"/>
                  </a:ext>
                </a:extLst>
              </a:tr>
              <a:tr h="584425">
                <a:tc>
                  <a:txBody>
                    <a:bodyPr/>
                    <a:lstStyle/>
                    <a:p>
                      <a:pPr algn="l">
                        <a:lnSpc>
                          <a:spcPct val="107000"/>
                        </a:lnSpc>
                        <a:spcBef>
                          <a:spcPts val="45"/>
                        </a:spcBef>
                        <a:spcAft>
                          <a:spcPts val="0"/>
                        </a:spcAft>
                      </a:pPr>
                      <a:r>
                        <a:rPr lang="en-US" sz="2800" dirty="0">
                          <a:solidFill>
                            <a:schemeClr val="tx1"/>
                          </a:solidFill>
                          <a:effectLst/>
                          <a:latin typeface="Arial Narrow" panose="020B0606020202030204" pitchFamily="34" charset="0"/>
                        </a:rPr>
                        <a:t> </a:t>
                      </a:r>
                      <a:endParaRPr lang="en-GB"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solidFill>
                      <a:schemeClr val="accent6">
                        <a:lumMod val="20000"/>
                        <a:lumOff val="80000"/>
                      </a:schemeClr>
                    </a:solidFill>
                  </a:tcPr>
                </a:tc>
                <a:tc>
                  <a:txBody>
                    <a:bodyPr/>
                    <a:lstStyle/>
                    <a:p>
                      <a:pPr algn="l">
                        <a:lnSpc>
                          <a:spcPct val="100000"/>
                        </a:lnSpc>
                        <a:spcBef>
                          <a:spcPts val="1800"/>
                        </a:spcBef>
                        <a:spcAft>
                          <a:spcPts val="0"/>
                        </a:spcAft>
                      </a:pPr>
                      <a:r>
                        <a:rPr lang="en-US" sz="2800" b="0" dirty="0">
                          <a:solidFill>
                            <a:schemeClr val="tx1"/>
                          </a:solidFill>
                          <a:effectLst/>
                          <a:latin typeface="Arial Narrow" panose="020B0606020202030204" pitchFamily="34" charset="0"/>
                        </a:rPr>
                        <a:t>I will never put myself in</a:t>
                      </a:r>
                      <a:r>
                        <a:rPr lang="en-US" sz="2800" b="0" spc="90"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a dangerous situation.</a:t>
                      </a:r>
                      <a:endPar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solidFill>
                      <a:schemeClr val="accent6">
                        <a:lumMod val="20000"/>
                        <a:lumOff val="80000"/>
                      </a:schemeClr>
                    </a:solidFill>
                  </a:tcPr>
                </a:tc>
                <a:extLst>
                  <a:ext uri="{0D108BD9-81ED-4DB2-BD59-A6C34878D82A}">
                    <a16:rowId xmlns:a16="http://schemas.microsoft.com/office/drawing/2014/main" val="1674753297"/>
                  </a:ext>
                </a:extLst>
              </a:tr>
              <a:tr h="584425">
                <a:tc>
                  <a:txBody>
                    <a:bodyPr/>
                    <a:lstStyle/>
                    <a:p>
                      <a:pPr algn="l">
                        <a:lnSpc>
                          <a:spcPct val="107000"/>
                        </a:lnSpc>
                        <a:spcBef>
                          <a:spcPts val="45"/>
                        </a:spcBef>
                        <a:spcAft>
                          <a:spcPts val="0"/>
                        </a:spcAft>
                      </a:pPr>
                      <a:r>
                        <a:rPr lang="en-US" sz="2800" dirty="0">
                          <a:solidFill>
                            <a:schemeClr val="tx1"/>
                          </a:solidFill>
                          <a:effectLst/>
                          <a:latin typeface="Arial Narrow" panose="020B0606020202030204" pitchFamily="34" charset="0"/>
                        </a:rPr>
                        <a:t> </a:t>
                      </a:r>
                      <a:endParaRPr lang="en-GB"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solidFill>
                      <a:schemeClr val="accent6">
                        <a:lumMod val="20000"/>
                        <a:lumOff val="80000"/>
                      </a:schemeClr>
                    </a:solidFill>
                  </a:tcPr>
                </a:tc>
                <a:tc>
                  <a:txBody>
                    <a:bodyPr/>
                    <a:lstStyle/>
                    <a:p>
                      <a:pPr algn="l">
                        <a:lnSpc>
                          <a:spcPct val="100000"/>
                        </a:lnSpc>
                        <a:spcBef>
                          <a:spcPts val="1800"/>
                        </a:spcBef>
                        <a:spcAft>
                          <a:spcPts val="0"/>
                        </a:spcAft>
                      </a:pPr>
                      <a:r>
                        <a:rPr lang="en-US" sz="2800" b="0" dirty="0">
                          <a:solidFill>
                            <a:schemeClr val="tx1"/>
                          </a:solidFill>
                          <a:effectLst/>
                          <a:latin typeface="Arial Narrow" panose="020B0606020202030204" pitchFamily="34" charset="0"/>
                        </a:rPr>
                        <a:t>If I am feeling bad, I will</a:t>
                      </a:r>
                      <a:r>
                        <a:rPr lang="en-US" sz="2800" b="0" spc="170"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do</a:t>
                      </a:r>
                      <a:r>
                        <a:rPr lang="en-US" sz="2800" b="0" spc="20"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something positive.</a:t>
                      </a:r>
                    </a:p>
                  </a:txBody>
                  <a:tcPr marL="0" marR="0" marT="0" marB="0">
                    <a:solidFill>
                      <a:schemeClr val="accent6">
                        <a:lumMod val="20000"/>
                        <a:lumOff val="80000"/>
                      </a:schemeClr>
                    </a:solidFill>
                  </a:tcPr>
                </a:tc>
                <a:extLst>
                  <a:ext uri="{0D108BD9-81ED-4DB2-BD59-A6C34878D82A}">
                    <a16:rowId xmlns:a16="http://schemas.microsoft.com/office/drawing/2014/main" val="3385914604"/>
                  </a:ext>
                </a:extLst>
              </a:tr>
              <a:tr h="573498">
                <a:tc>
                  <a:txBody>
                    <a:bodyPr/>
                    <a:lstStyle/>
                    <a:p>
                      <a:pPr algn="l">
                        <a:lnSpc>
                          <a:spcPct val="107000"/>
                        </a:lnSpc>
                        <a:spcBef>
                          <a:spcPts val="45"/>
                        </a:spcBef>
                        <a:spcAft>
                          <a:spcPts val="0"/>
                        </a:spcAft>
                      </a:pPr>
                      <a:r>
                        <a:rPr lang="en-US" sz="2800" dirty="0">
                          <a:solidFill>
                            <a:schemeClr val="tx1"/>
                          </a:solidFill>
                          <a:effectLst/>
                          <a:latin typeface="Arial Narrow" panose="020B0606020202030204" pitchFamily="34" charset="0"/>
                        </a:rPr>
                        <a:t> </a:t>
                      </a:r>
                      <a:endParaRPr lang="en-GB"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solidFill>
                      <a:schemeClr val="accent6">
                        <a:lumMod val="20000"/>
                        <a:lumOff val="80000"/>
                      </a:schemeClr>
                    </a:solidFill>
                  </a:tcPr>
                </a:tc>
                <a:tc>
                  <a:txBody>
                    <a:bodyPr/>
                    <a:lstStyle/>
                    <a:p>
                      <a:pPr marL="43815" algn="l">
                        <a:lnSpc>
                          <a:spcPct val="100000"/>
                        </a:lnSpc>
                        <a:spcBef>
                          <a:spcPts val="1800"/>
                        </a:spcBef>
                        <a:spcAft>
                          <a:spcPts val="0"/>
                        </a:spcAft>
                        <a:tabLst>
                          <a:tab pos="3658870" algn="l"/>
                        </a:tabLst>
                      </a:pPr>
                      <a:r>
                        <a:rPr lang="en-US" sz="2800" b="0" dirty="0">
                          <a:solidFill>
                            <a:schemeClr val="tx1"/>
                          </a:solidFill>
                          <a:effectLst/>
                          <a:latin typeface="Arial Narrow" panose="020B0606020202030204" pitchFamily="34" charset="0"/>
                        </a:rPr>
                        <a:t>I</a:t>
                      </a:r>
                      <a:r>
                        <a:rPr lang="en-US" sz="2800" b="0" spc="70"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will avoid situations that make me feel negative.</a:t>
                      </a:r>
                    </a:p>
                  </a:txBody>
                  <a:tcPr marL="0" marR="0" marT="0" marB="0">
                    <a:solidFill>
                      <a:schemeClr val="accent6">
                        <a:lumMod val="20000"/>
                        <a:lumOff val="80000"/>
                      </a:schemeClr>
                    </a:solidFill>
                  </a:tcPr>
                </a:tc>
                <a:extLst>
                  <a:ext uri="{0D108BD9-81ED-4DB2-BD59-A6C34878D82A}">
                    <a16:rowId xmlns:a16="http://schemas.microsoft.com/office/drawing/2014/main" val="218630126"/>
                  </a:ext>
                </a:extLst>
              </a:tr>
              <a:tr h="906611">
                <a:tc>
                  <a:txBody>
                    <a:bodyPr/>
                    <a:lstStyle/>
                    <a:p>
                      <a:pPr algn="l">
                        <a:lnSpc>
                          <a:spcPct val="107000"/>
                        </a:lnSpc>
                        <a:spcBef>
                          <a:spcPts val="45"/>
                        </a:spcBef>
                        <a:spcAft>
                          <a:spcPts val="0"/>
                        </a:spcAft>
                      </a:pPr>
                      <a:r>
                        <a:rPr lang="en-US" sz="2800" dirty="0">
                          <a:solidFill>
                            <a:schemeClr val="tx1"/>
                          </a:solidFill>
                          <a:effectLst/>
                          <a:latin typeface="Arial Narrow" panose="020B0606020202030204" pitchFamily="34" charset="0"/>
                        </a:rPr>
                        <a:t> </a:t>
                      </a:r>
                      <a:endParaRPr lang="en-GB" sz="28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solidFill>
                      <a:schemeClr val="accent6">
                        <a:lumMod val="20000"/>
                        <a:lumOff val="80000"/>
                      </a:schemeClr>
                    </a:solidFill>
                  </a:tcPr>
                </a:tc>
                <a:tc>
                  <a:txBody>
                    <a:bodyPr/>
                    <a:lstStyle/>
                    <a:p>
                      <a:pPr algn="l">
                        <a:lnSpc>
                          <a:spcPct val="100000"/>
                        </a:lnSpc>
                        <a:spcBef>
                          <a:spcPts val="1800"/>
                        </a:spcBef>
                        <a:spcAft>
                          <a:spcPts val="0"/>
                        </a:spcAft>
                      </a:pPr>
                      <a:r>
                        <a:rPr lang="en-US" sz="2800" b="0" dirty="0">
                          <a:solidFill>
                            <a:schemeClr val="tx1"/>
                          </a:solidFill>
                          <a:effectLst/>
                          <a:latin typeface="Arial Narrow" panose="020B0606020202030204" pitchFamily="34" charset="0"/>
                        </a:rPr>
                        <a:t>I will</a:t>
                      </a:r>
                      <a:r>
                        <a:rPr lang="en-US" sz="2800" b="0" spc="-25"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not</a:t>
                      </a:r>
                      <a:r>
                        <a:rPr lang="en-US" sz="2800" b="0" spc="-15"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let negative emotions take over and affect other areas of my</a:t>
                      </a:r>
                      <a:r>
                        <a:rPr lang="en-US" sz="2800" b="0" spc="-70"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life.</a:t>
                      </a:r>
                    </a:p>
                  </a:txBody>
                  <a:tcPr marL="0" marR="0" marT="0" marB="0">
                    <a:solidFill>
                      <a:schemeClr val="accent6">
                        <a:lumMod val="20000"/>
                        <a:lumOff val="80000"/>
                      </a:schemeClr>
                    </a:solidFill>
                  </a:tcPr>
                </a:tc>
                <a:extLst>
                  <a:ext uri="{0D108BD9-81ED-4DB2-BD59-A6C34878D82A}">
                    <a16:rowId xmlns:a16="http://schemas.microsoft.com/office/drawing/2014/main" val="1676206726"/>
                  </a:ext>
                </a:extLst>
              </a:tr>
            </a:tbl>
          </a:graphicData>
        </a:graphic>
      </p:graphicFrame>
      <p:graphicFrame>
        <p:nvGraphicFramePr>
          <p:cNvPr id="5" name="Table 4">
            <a:extLst>
              <a:ext uri="{FF2B5EF4-FFF2-40B4-BE49-F238E27FC236}">
                <a16:creationId xmlns:a16="http://schemas.microsoft.com/office/drawing/2014/main" id="{16AD7476-8664-48EC-9BBF-6C10CF32BEC6}"/>
              </a:ext>
            </a:extLst>
          </p:cNvPr>
          <p:cNvGraphicFramePr>
            <a:graphicFrameLocks noGrp="1"/>
          </p:cNvGraphicFramePr>
          <p:nvPr>
            <p:extLst>
              <p:ext uri="{D42A27DB-BD31-4B8C-83A1-F6EECF244321}">
                <p14:modId xmlns:p14="http://schemas.microsoft.com/office/powerpoint/2010/main" val="978073112"/>
              </p:ext>
            </p:extLst>
          </p:nvPr>
        </p:nvGraphicFramePr>
        <p:xfrm>
          <a:off x="385482" y="136525"/>
          <a:ext cx="11421035" cy="481203"/>
        </p:xfrm>
        <a:graphic>
          <a:graphicData uri="http://schemas.openxmlformats.org/drawingml/2006/table">
            <a:tbl>
              <a:tblPr firstRow="1" firstCol="1" bandRow="1">
                <a:tableStyleId>{5C22544A-7EE6-4342-B048-85BDC9FD1C3A}</a:tableStyleId>
              </a:tblPr>
              <a:tblGrid>
                <a:gridCol w="11421035">
                  <a:extLst>
                    <a:ext uri="{9D8B030D-6E8A-4147-A177-3AD203B41FA5}">
                      <a16:colId xmlns:a16="http://schemas.microsoft.com/office/drawing/2014/main" val="3787028767"/>
                    </a:ext>
                  </a:extLst>
                </a:gridCol>
              </a:tblGrid>
              <a:tr h="0">
                <a:tc>
                  <a:txBody>
                    <a:bodyPr/>
                    <a:lstStyle/>
                    <a:p>
                      <a:pPr algn="ctr">
                        <a:lnSpc>
                          <a:spcPct val="107000"/>
                        </a:lnSpc>
                        <a:spcAft>
                          <a:spcPts val="0"/>
                        </a:spcAft>
                      </a:pPr>
                      <a:r>
                        <a:rPr lang="en-GB" sz="3200" dirty="0">
                          <a:solidFill>
                            <a:schemeClr val="tx1"/>
                          </a:solidFill>
                          <a:effectLst/>
                          <a:latin typeface="Arial Narrow" panose="020B0606020202030204" pitchFamily="34" charset="0"/>
                        </a:rPr>
                        <a:t>Positive Emotions Statements</a:t>
                      </a:r>
                      <a:endParaRPr lang="en-GB" sz="32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838798145"/>
                  </a:ext>
                </a:extLst>
              </a:tr>
            </a:tbl>
          </a:graphicData>
        </a:graphic>
      </p:graphicFrame>
      <p:sp>
        <p:nvSpPr>
          <p:cNvPr id="2" name="Footer Placeholder 1">
            <a:extLst>
              <a:ext uri="{FF2B5EF4-FFF2-40B4-BE49-F238E27FC236}">
                <a16:creationId xmlns:a16="http://schemas.microsoft.com/office/drawing/2014/main" id="{F88B9F2D-1174-67F6-1339-EA61A4A05FEC}"/>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1304239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0AC1FA-17E1-4B0C-A761-753860102ACB}"/>
              </a:ext>
            </a:extLst>
          </p:cNvPr>
          <p:cNvSpPr/>
          <p:nvPr/>
        </p:nvSpPr>
        <p:spPr>
          <a:xfrm>
            <a:off x="1341994" y="1126934"/>
            <a:ext cx="9768287" cy="4445576"/>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Remind your child that you can help them with these emotions and adopt more positive feelings.</a:t>
            </a:r>
          </a:p>
          <a:p>
            <a:pPr>
              <a:lnSpc>
                <a:spcPct val="107000"/>
              </a:lnSpc>
              <a:spcAft>
                <a:spcPts val="800"/>
              </a:spcAft>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Ask your child to create a positive rap song in order to get their message/feelings across or create ‘I’m positive’ poster using magazine images, ICT, photographs or write a poem entitled ‘I’m positive.’</a:t>
            </a: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1000"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9051A25F-A5EB-4309-8A1F-53DA4899755D}"/>
              </a:ext>
            </a:extLst>
          </p:cNvPr>
          <p:cNvSpPr txBox="1"/>
          <p:nvPr/>
        </p:nvSpPr>
        <p:spPr>
          <a:xfrm>
            <a:off x="2036530" y="136525"/>
            <a:ext cx="8379217" cy="861774"/>
          </a:xfrm>
          <a:prstGeom prst="rect">
            <a:avLst/>
          </a:prstGeom>
          <a:noFill/>
        </p:spPr>
        <p:txBody>
          <a:bodyPr wrap="none" rtlCol="0">
            <a:spAutoFit/>
          </a:bodyPr>
          <a:lstStyle/>
          <a:p>
            <a:r>
              <a:rPr lang="en-GB" sz="3200" dirty="0">
                <a:latin typeface="Arial Narrow" panose="020B0606020202030204" pitchFamily="34" charset="0"/>
                <a:ea typeface="Calibri" panose="020F0502020204030204" pitchFamily="34" charset="0"/>
                <a:cs typeface="Arial" panose="020B0604020202020204" pitchFamily="34" charset="0"/>
              </a:rPr>
              <a:t>Complete the </a:t>
            </a:r>
            <a:r>
              <a:rPr lang="en-GB" sz="3200" b="1" dirty="0">
                <a:latin typeface="Arial Narrow" panose="020B0606020202030204" pitchFamily="34" charset="0"/>
                <a:ea typeface="Calibri" panose="020F0502020204030204" pitchFamily="34" charset="0"/>
                <a:cs typeface="Arial" panose="020B0604020202020204" pitchFamily="34" charset="0"/>
              </a:rPr>
              <a:t>Positive emotions</a:t>
            </a:r>
            <a:r>
              <a:rPr lang="en-GB" sz="3200" dirty="0">
                <a:latin typeface="Arial Narrow" panose="020B0606020202030204" pitchFamily="34" charset="0"/>
                <a:ea typeface="Calibri" panose="020F0502020204030204" pitchFamily="34" charset="0"/>
                <a:cs typeface="Arial" panose="020B0604020202020204" pitchFamily="34" charset="0"/>
              </a:rPr>
              <a:t> statements provided.</a:t>
            </a:r>
          </a:p>
          <a:p>
            <a:endParaRPr lang="en-GB" dirty="0"/>
          </a:p>
        </p:txBody>
      </p:sp>
      <p:sp>
        <p:nvSpPr>
          <p:cNvPr id="2" name="Footer Placeholder 1">
            <a:extLst>
              <a:ext uri="{FF2B5EF4-FFF2-40B4-BE49-F238E27FC236}">
                <a16:creationId xmlns:a16="http://schemas.microsoft.com/office/drawing/2014/main" id="{0A745DFB-4634-F841-8C8C-C5966B119C19}"/>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1847028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F44C63-D568-417F-B14C-859C6A14F3A7}"/>
              </a:ext>
            </a:extLst>
          </p:cNvPr>
          <p:cNvSpPr/>
          <p:nvPr/>
        </p:nvSpPr>
        <p:spPr>
          <a:xfrm>
            <a:off x="1802892" y="2372749"/>
            <a:ext cx="8586215" cy="2112501"/>
          </a:xfrm>
          <a:prstGeom prst="rect">
            <a:avLst/>
          </a:prstGeom>
          <a:solidFill>
            <a:schemeClr val="accent6">
              <a:lumMod val="20000"/>
              <a:lumOff val="80000"/>
            </a:schemeClr>
          </a:solidFill>
        </p:spPr>
        <p:txBody>
          <a:bodyPr wrap="square">
            <a:spAutoFit/>
          </a:bodyPr>
          <a:lstStyle/>
          <a:p>
            <a:pPr algn="ctr">
              <a:lnSpc>
                <a:spcPct val="107000"/>
              </a:lnSpc>
              <a:spcAft>
                <a:spcPts val="800"/>
              </a:spcAft>
            </a:pPr>
            <a:endParaRPr lang="en-GB" sz="4000" b="1" dirty="0">
              <a:latin typeface="Arial Narrow" panose="020B0606020202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GB" sz="3200" b="1" dirty="0">
                <a:latin typeface="Arial Narrow" panose="020B0606020202030204" pitchFamily="34" charset="0"/>
                <a:ea typeface="Calibri" panose="020F0502020204030204" pitchFamily="34" charset="0"/>
                <a:cs typeface="Arial" panose="020B0604020202020204" pitchFamily="34" charset="0"/>
              </a:rPr>
              <a:t>Feedback/closing summary </a:t>
            </a:r>
          </a:p>
          <a:p>
            <a:pPr algn="ctr">
              <a:lnSpc>
                <a:spcPct val="107000"/>
              </a:lnSpc>
              <a:spcAft>
                <a:spcPts val="800"/>
              </a:spcAft>
            </a:pPr>
            <a:endParaRPr lang="en-GB" sz="4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 name="Footer Placeholder 1">
            <a:extLst>
              <a:ext uri="{FF2B5EF4-FFF2-40B4-BE49-F238E27FC236}">
                <a16:creationId xmlns:a16="http://schemas.microsoft.com/office/drawing/2014/main" id="{ADD7A4A1-F758-F4E0-964C-344D9E1981B8}"/>
              </a:ext>
            </a:extLst>
          </p:cNvPr>
          <p:cNvSpPr>
            <a:spLocks noGrp="1"/>
          </p:cNvSpPr>
          <p:nvPr>
            <p:ph type="ftr" sz="quarter" idx="11"/>
          </p:nvPr>
        </p:nvSpPr>
        <p:spPr/>
        <p:txBody>
          <a:bodyPr/>
          <a:lstStyle/>
          <a:p>
            <a:r>
              <a:rPr lang="en-GB"/>
              <a:t>Playback Learning</a:t>
            </a:r>
          </a:p>
        </p:txBody>
      </p:sp>
    </p:spTree>
    <p:extLst>
      <p:ext uri="{BB962C8B-B14F-4D97-AF65-F5344CB8AC3E}">
        <p14:creationId xmlns:p14="http://schemas.microsoft.com/office/powerpoint/2010/main" val="7093915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TotalTime>
  <Words>628</Words>
  <Application>Microsoft Office PowerPoint</Application>
  <PresentationFormat>Widescreen</PresentationFormat>
  <Paragraphs>91</Paragraphs>
  <Slides>12</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Arial</vt:lpstr>
      <vt:lpstr>Arial Narrow</vt:lpstr>
      <vt:lpstr>Calibri</vt:lpstr>
      <vt:lpstr>Calibri Light</vt:lpstr>
      <vt:lpstr>Frutiger LT 55 Roman</vt:lpstr>
      <vt:lpstr>Office Theme</vt:lpstr>
      <vt:lpstr>1_Office Theme</vt:lpstr>
      <vt:lpstr>PowerPoint Presentation</vt:lpstr>
      <vt:lpstr>          </vt:lpstr>
      <vt:lpstr>Session 11:  How do we support children develop positive emotions?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User1</dc:creator>
  <cp:lastModifiedBy>Peter Fitzpatrick</cp:lastModifiedBy>
  <cp:revision>34</cp:revision>
  <cp:lastPrinted>2019-05-22T06:11:44Z</cp:lastPrinted>
  <dcterms:created xsi:type="dcterms:W3CDTF">2019-03-26T12:31:19Z</dcterms:created>
  <dcterms:modified xsi:type="dcterms:W3CDTF">2024-08-08T13:34:28Z</dcterms:modified>
</cp:coreProperties>
</file>